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2"/>
  </p:notesMasterIdLst>
  <p:sldIdLst>
    <p:sldId id="256" r:id="rId2"/>
    <p:sldId id="296" r:id="rId3"/>
    <p:sldId id="297" r:id="rId4"/>
    <p:sldId id="298" r:id="rId5"/>
    <p:sldId id="316" r:id="rId6"/>
    <p:sldId id="317" r:id="rId7"/>
    <p:sldId id="318" r:id="rId8"/>
    <p:sldId id="299" r:id="rId9"/>
    <p:sldId id="300" r:id="rId10"/>
    <p:sldId id="301" r:id="rId11"/>
    <p:sldId id="257" r:id="rId12"/>
    <p:sldId id="295" r:id="rId13"/>
    <p:sldId id="294" r:id="rId14"/>
    <p:sldId id="258" r:id="rId15"/>
    <p:sldId id="259" r:id="rId16"/>
    <p:sldId id="260" r:id="rId17"/>
    <p:sldId id="261" r:id="rId18"/>
    <p:sldId id="262" r:id="rId19"/>
    <p:sldId id="320" r:id="rId20"/>
    <p:sldId id="263" r:id="rId21"/>
    <p:sldId id="264" r:id="rId22"/>
    <p:sldId id="265" r:id="rId23"/>
    <p:sldId id="324" r:id="rId24"/>
    <p:sldId id="267" r:id="rId25"/>
    <p:sldId id="269" r:id="rId26"/>
    <p:sldId id="268" r:id="rId27"/>
    <p:sldId id="270" r:id="rId28"/>
    <p:sldId id="271" r:id="rId29"/>
    <p:sldId id="273" r:id="rId30"/>
    <p:sldId id="272" r:id="rId31"/>
    <p:sldId id="274" r:id="rId32"/>
    <p:sldId id="275" r:id="rId33"/>
    <p:sldId id="276" r:id="rId34"/>
    <p:sldId id="277" r:id="rId35"/>
    <p:sldId id="279" r:id="rId36"/>
    <p:sldId id="280" r:id="rId37"/>
    <p:sldId id="281" r:id="rId38"/>
    <p:sldId id="282" r:id="rId39"/>
    <p:sldId id="328" r:id="rId40"/>
    <p:sldId id="309" r:id="rId41"/>
    <p:sldId id="327" r:id="rId42"/>
    <p:sldId id="310" r:id="rId43"/>
    <p:sldId id="311" r:id="rId44"/>
    <p:sldId id="330" r:id="rId45"/>
    <p:sldId id="331" r:id="rId46"/>
    <p:sldId id="329" r:id="rId47"/>
    <p:sldId id="334" r:id="rId48"/>
    <p:sldId id="312" r:id="rId49"/>
    <p:sldId id="313" r:id="rId50"/>
    <p:sldId id="315" r:id="rId51"/>
    <p:sldId id="335" r:id="rId52"/>
    <p:sldId id="302" r:id="rId53"/>
    <p:sldId id="336" r:id="rId54"/>
    <p:sldId id="303" r:id="rId55"/>
    <p:sldId id="304" r:id="rId56"/>
    <p:sldId id="305" r:id="rId57"/>
    <p:sldId id="306" r:id="rId58"/>
    <p:sldId id="307" r:id="rId59"/>
    <p:sldId id="308" r:id="rId60"/>
    <p:sldId id="290" r:id="rId6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32" autoAdjust="0"/>
    <p:restoredTop sz="82683" autoAdjust="0"/>
  </p:normalViewPr>
  <p:slideViewPr>
    <p:cSldViewPr snapToGrid="0" snapToObjects="1">
      <p:cViewPr varScale="1">
        <p:scale>
          <a:sx n="85" d="100"/>
          <a:sy n="85" d="100"/>
        </p:scale>
        <p:origin x="-1744"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interSettings" Target="printerSettings/printerSettings1.bin"/><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1.png>
</file>

<file path=ppt/media/image12.png>
</file>

<file path=ppt/media/image19.jpg>
</file>

<file path=ppt/media/image2.png>
</file>

<file path=ppt/media/image22.png>
</file>

<file path=ppt/media/image23.png>
</file>

<file path=ppt/media/image24.png>
</file>

<file path=ppt/media/image25.png>
</file>

<file path=ppt/media/image26.png>
</file>

<file path=ppt/media/image28.png>
</file>

<file path=ppt/media/image3.png>
</file>

<file path=ppt/media/image4.jpe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1ACC6B-3DEB-EF43-8F9A-EFE94D9B286F}" type="datetimeFigureOut">
              <a:rPr lang="en-US" smtClean="0"/>
              <a:t>18/08/13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F3C4AAC-BC2D-6648-BCFD-01E5EA3C0056}" type="slidenum">
              <a:rPr lang="en-US" smtClean="0"/>
              <a:t>‹#›</a:t>
            </a:fld>
            <a:endParaRPr lang="en-US"/>
          </a:p>
        </p:txBody>
      </p:sp>
    </p:spTree>
    <p:extLst>
      <p:ext uri="{BB962C8B-B14F-4D97-AF65-F5344CB8AC3E}">
        <p14:creationId xmlns:p14="http://schemas.microsoft.com/office/powerpoint/2010/main" val="7247829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Class contract (Phones,</a:t>
            </a:r>
            <a:r>
              <a:rPr lang="en-US" baseline="0" dirty="0" smtClean="0"/>
              <a:t> timings, turn based talks, no gadgets)</a:t>
            </a:r>
          </a:p>
          <a:p>
            <a:r>
              <a:rPr lang="en-US" dirty="0" smtClean="0"/>
              <a:t>Doodling</a:t>
            </a:r>
            <a:r>
              <a:rPr lang="en-US" baseline="0" dirty="0" smtClean="0"/>
              <a:t> or Kinesthetic tools</a:t>
            </a:r>
          </a:p>
          <a:p>
            <a:r>
              <a:rPr lang="en-US" dirty="0" smtClean="0"/>
              <a:t>Object principles (Encapsulation,</a:t>
            </a:r>
            <a:r>
              <a:rPr lang="en-US" baseline="0" dirty="0" smtClean="0"/>
              <a:t> Inheritance and Polymorphism). Take a poll a plot a pie</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1</a:t>
            </a:fld>
            <a:endParaRPr lang="en-US"/>
          </a:p>
        </p:txBody>
      </p:sp>
    </p:spTree>
    <p:extLst>
      <p:ext uri="{BB962C8B-B14F-4D97-AF65-F5344CB8AC3E}">
        <p14:creationId xmlns:p14="http://schemas.microsoft.com/office/powerpoint/2010/main" val="2596604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Job</a:t>
            </a:r>
            <a:r>
              <a:rPr lang="en-US" baseline="0" dirty="0" smtClean="0"/>
              <a:t> of a class, naming conventions</a:t>
            </a:r>
          </a:p>
          <a:p>
            <a:r>
              <a:rPr lang="en-US" dirty="0" smtClean="0"/>
              <a:t>Avoid</a:t>
            </a:r>
            <a:r>
              <a:rPr lang="en-US" baseline="0" dirty="0" smtClean="0"/>
              <a:t> getters and setters, encapsulation</a:t>
            </a:r>
          </a:p>
          <a:p>
            <a:r>
              <a:rPr lang="en-US" dirty="0" smtClean="0"/>
              <a:t>Extra features</a:t>
            </a:r>
            <a:r>
              <a:rPr lang="en-US" baseline="0" dirty="0" smtClean="0"/>
              <a:t> like diagonal</a:t>
            </a:r>
          </a:p>
          <a:p>
            <a:r>
              <a:rPr lang="en-US" dirty="0" smtClean="0"/>
              <a:t>Commented out code, duplicate code</a:t>
            </a:r>
          </a:p>
          <a:p>
            <a:endParaRPr lang="en-US" dirty="0" smtClean="0"/>
          </a:p>
          <a:p>
            <a:r>
              <a:rPr lang="en-US" dirty="0" smtClean="0"/>
              <a:t>Things to talk about</a:t>
            </a:r>
          </a:p>
          <a:p>
            <a:r>
              <a:rPr lang="en-US" dirty="0" smtClean="0"/>
              <a:t>Pairing (Driver</a:t>
            </a:r>
            <a:r>
              <a:rPr lang="en-US" baseline="0" dirty="0" smtClean="0"/>
              <a:t> navigator, Ping pong, Ball and Board)</a:t>
            </a:r>
            <a:endParaRPr lang="en-US" dirty="0" smtClean="0"/>
          </a:p>
          <a:p>
            <a:r>
              <a:rPr lang="en-US" dirty="0" smtClean="0"/>
              <a:t>TDD, Refactor</a:t>
            </a:r>
          </a:p>
          <a:p>
            <a:endParaRPr lang="en-US" dirty="0" smtClean="0"/>
          </a:p>
          <a:p>
            <a:r>
              <a:rPr lang="en-US" dirty="0" smtClean="0"/>
              <a:t>Things to introduce </a:t>
            </a:r>
          </a:p>
          <a:p>
            <a:r>
              <a:rPr lang="en-US" dirty="0" smtClean="0"/>
              <a:t>Code smells - God classes,</a:t>
            </a:r>
            <a:r>
              <a:rPr lang="en-US" baseline="0" dirty="0" smtClean="0"/>
              <a:t> Feature envy, law of </a:t>
            </a:r>
            <a:r>
              <a:rPr lang="en-US" baseline="0" dirty="0" err="1" smtClean="0"/>
              <a:t>demeter</a:t>
            </a:r>
            <a:endParaRPr lang="en-US" dirty="0" smtClean="0"/>
          </a:p>
          <a:p>
            <a:r>
              <a:rPr lang="en-US" dirty="0" smtClean="0"/>
              <a:t>Violations due to Framework</a:t>
            </a:r>
            <a:r>
              <a:rPr lang="en-US" baseline="0" dirty="0" smtClean="0"/>
              <a:t> limitations like spring – Requires getters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12</a:t>
            </a:fld>
            <a:endParaRPr lang="en-US"/>
          </a:p>
        </p:txBody>
      </p:sp>
    </p:spTree>
    <p:extLst>
      <p:ext uri="{BB962C8B-B14F-4D97-AF65-F5344CB8AC3E}">
        <p14:creationId xmlns:p14="http://schemas.microsoft.com/office/powerpoint/2010/main" val="11322910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Job</a:t>
            </a:r>
            <a:r>
              <a:rPr lang="en-US" baseline="0" dirty="0" smtClean="0"/>
              <a:t> of a class, naming conventions</a:t>
            </a:r>
          </a:p>
          <a:p>
            <a:r>
              <a:rPr lang="en-US" dirty="0" smtClean="0"/>
              <a:t>Avoid</a:t>
            </a:r>
            <a:r>
              <a:rPr lang="en-US" baseline="0" dirty="0" smtClean="0"/>
              <a:t> getters and setters, encapsulation</a:t>
            </a:r>
          </a:p>
          <a:p>
            <a:r>
              <a:rPr lang="en-US" dirty="0" smtClean="0"/>
              <a:t>Extra features</a:t>
            </a:r>
            <a:r>
              <a:rPr lang="en-US" baseline="0" dirty="0" smtClean="0"/>
              <a:t> like diagonal</a:t>
            </a:r>
          </a:p>
          <a:p>
            <a:r>
              <a:rPr lang="en-US" dirty="0" smtClean="0"/>
              <a:t>Commented out code, duplicate code</a:t>
            </a:r>
          </a:p>
          <a:p>
            <a:endParaRPr lang="en-US" dirty="0" smtClean="0"/>
          </a:p>
          <a:p>
            <a:r>
              <a:rPr lang="en-US" dirty="0" smtClean="0"/>
              <a:t>Things to talk about</a:t>
            </a:r>
          </a:p>
          <a:p>
            <a:r>
              <a:rPr lang="en-US" dirty="0" smtClean="0"/>
              <a:t>Pairing (Driver</a:t>
            </a:r>
            <a:r>
              <a:rPr lang="en-US" baseline="0" dirty="0" smtClean="0"/>
              <a:t> navigator, Ping pong, Ball and Board)</a:t>
            </a:r>
            <a:endParaRPr lang="en-US" dirty="0" smtClean="0"/>
          </a:p>
          <a:p>
            <a:r>
              <a:rPr lang="en-US" dirty="0" smtClean="0"/>
              <a:t>TDD, Refactor</a:t>
            </a:r>
          </a:p>
          <a:p>
            <a:endParaRPr lang="en-US" dirty="0" smtClean="0"/>
          </a:p>
          <a:p>
            <a:r>
              <a:rPr lang="en-US" dirty="0" smtClean="0"/>
              <a:t>Things to introduce </a:t>
            </a:r>
          </a:p>
          <a:p>
            <a:r>
              <a:rPr lang="en-US" dirty="0" smtClean="0"/>
              <a:t>Code smells - God classes,</a:t>
            </a:r>
            <a:r>
              <a:rPr lang="en-US" baseline="0" dirty="0" smtClean="0"/>
              <a:t> Feature envy, law of </a:t>
            </a:r>
            <a:r>
              <a:rPr lang="en-US" baseline="0" dirty="0" err="1" smtClean="0"/>
              <a:t>demeter</a:t>
            </a:r>
            <a:endParaRPr lang="en-US" dirty="0" smtClean="0"/>
          </a:p>
          <a:p>
            <a:r>
              <a:rPr lang="en-US" dirty="0" smtClean="0"/>
              <a:t>Violations due to Framework</a:t>
            </a:r>
            <a:r>
              <a:rPr lang="en-US" baseline="0" dirty="0" smtClean="0"/>
              <a:t> limitations like spring – Requires getters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13</a:t>
            </a:fld>
            <a:endParaRPr lang="en-US"/>
          </a:p>
        </p:txBody>
      </p:sp>
    </p:spTree>
    <p:extLst>
      <p:ext uri="{BB962C8B-B14F-4D97-AF65-F5344CB8AC3E}">
        <p14:creationId xmlns:p14="http://schemas.microsoft.com/office/powerpoint/2010/main" val="1132291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Special instances </a:t>
            </a:r>
            <a:r>
              <a:rPr lang="en-US" dirty="0" err="1" smtClean="0"/>
              <a:t>vs</a:t>
            </a:r>
            <a:r>
              <a:rPr lang="en-US" dirty="0" smtClean="0"/>
              <a:t> New types</a:t>
            </a:r>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14</a:t>
            </a:fld>
            <a:endParaRPr lang="en-US"/>
          </a:p>
        </p:txBody>
      </p:sp>
    </p:spTree>
    <p:extLst>
      <p:ext uri="{BB962C8B-B14F-4D97-AF65-F5344CB8AC3E}">
        <p14:creationId xmlns:p14="http://schemas.microsoft.com/office/powerpoint/2010/main" val="623107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Session objectives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that Object Boot Camp is taught in the Socratic Method and focuses on hands-on labs.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Decide a class contract to follow throughout OBC</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basic OO terminology and coding standards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Be able to define the job of a class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encapsulation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Unit testing</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15</a:t>
            </a:fld>
            <a:endParaRPr lang="en-US"/>
          </a:p>
        </p:txBody>
      </p:sp>
    </p:spTree>
    <p:extLst>
      <p:ext uri="{BB962C8B-B14F-4D97-AF65-F5344CB8AC3E}">
        <p14:creationId xmlns:p14="http://schemas.microsoft.com/office/powerpoint/2010/main" val="25504394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Represent</a:t>
            </a:r>
            <a:r>
              <a:rPr lang="en-US" baseline="0" dirty="0" smtClean="0"/>
              <a:t> the chance, don</a:t>
            </a:r>
            <a:r>
              <a:rPr lang="fr-FR" baseline="0" dirty="0" smtClean="0"/>
              <a:t>’</a:t>
            </a:r>
            <a:r>
              <a:rPr lang="en-US" baseline="0" dirty="0" smtClean="0"/>
              <a:t>t expose internals</a:t>
            </a:r>
          </a:p>
          <a:p>
            <a:r>
              <a:rPr lang="en-US" baseline="0" dirty="0" smtClean="0"/>
              <a:t>Restriction of a chance of something happening is between 0 and 1</a:t>
            </a:r>
          </a:p>
          <a:p>
            <a:r>
              <a:rPr lang="en-US" dirty="0" smtClean="0"/>
              <a:t>No constructor tests</a:t>
            </a:r>
          </a:p>
        </p:txBody>
      </p:sp>
      <p:sp>
        <p:nvSpPr>
          <p:cNvPr id="4" name="Slide Number Placeholder 3"/>
          <p:cNvSpPr>
            <a:spLocks noGrp="1"/>
          </p:cNvSpPr>
          <p:nvPr>
            <p:ph type="sldNum" sz="quarter" idx="10"/>
          </p:nvPr>
        </p:nvSpPr>
        <p:spPr/>
        <p:txBody>
          <a:bodyPr/>
          <a:lstStyle/>
          <a:p>
            <a:fld id="{6F3C4AAC-BC2D-6648-BCFD-01E5EA3C0056}" type="slidenum">
              <a:rPr lang="en-US" smtClean="0"/>
              <a:t>16</a:t>
            </a:fld>
            <a:endParaRPr lang="en-US"/>
          </a:p>
        </p:txBody>
      </p:sp>
    </p:spTree>
    <p:extLst>
      <p:ext uri="{BB962C8B-B14F-4D97-AF65-F5344CB8AC3E}">
        <p14:creationId xmlns:p14="http://schemas.microsoft.com/office/powerpoint/2010/main" val="11213540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Method</a:t>
            </a:r>
            <a:r>
              <a:rPr lang="en-US" baseline="0" dirty="0" smtClean="0"/>
              <a:t> not should not return primitive.</a:t>
            </a:r>
          </a:p>
          <a:p>
            <a:r>
              <a:rPr lang="en-US" dirty="0" smtClean="0"/>
              <a:t>Equals</a:t>
            </a:r>
            <a:r>
              <a:rPr lang="en-US" baseline="0" dirty="0" smtClean="0"/>
              <a:t> and </a:t>
            </a:r>
            <a:r>
              <a:rPr lang="en-US" baseline="0" dirty="0" err="1" smtClean="0"/>
              <a:t>Hashcode</a:t>
            </a:r>
            <a:r>
              <a:rPr lang="en-US" baseline="0" dirty="0" smtClean="0"/>
              <a:t>?</a:t>
            </a:r>
          </a:p>
          <a:p>
            <a:r>
              <a:rPr lang="en-US" baseline="0" dirty="0" smtClean="0"/>
              <a:t>Equals method having unclear variable names</a:t>
            </a:r>
          </a:p>
          <a:p>
            <a:r>
              <a:rPr lang="en-US" baseline="0" dirty="0" smtClean="0"/>
              <a:t>Magic numbers</a:t>
            </a:r>
          </a:p>
          <a:p>
            <a:endParaRPr lang="en-US" dirty="0" smtClean="0"/>
          </a:p>
          <a:p>
            <a:r>
              <a:rPr lang="en-US" dirty="0" smtClean="0"/>
              <a:t>Discussion</a:t>
            </a:r>
          </a:p>
          <a:p>
            <a:r>
              <a:rPr lang="en-US" dirty="0" smtClean="0"/>
              <a:t>Mutable </a:t>
            </a:r>
            <a:r>
              <a:rPr lang="en-US" dirty="0" err="1" smtClean="0"/>
              <a:t>vs</a:t>
            </a:r>
            <a:r>
              <a:rPr lang="en-US" dirty="0" smtClean="0"/>
              <a:t> Immutable –</a:t>
            </a:r>
            <a:r>
              <a:rPr lang="en-US" baseline="0" dirty="0" smtClean="0"/>
              <a:t> Value </a:t>
            </a:r>
            <a:r>
              <a:rPr lang="en-US" baseline="0" dirty="0" err="1" smtClean="0"/>
              <a:t>vs</a:t>
            </a:r>
            <a:r>
              <a:rPr lang="en-US" baseline="0" dirty="0" smtClean="0"/>
              <a:t> entity objects</a:t>
            </a:r>
          </a:p>
          <a:p>
            <a:endParaRPr lang="en-US" dirty="0" smtClean="0"/>
          </a:p>
          <a:p>
            <a:r>
              <a:rPr lang="en-US" dirty="0" smtClean="0"/>
              <a:t>Simple design</a:t>
            </a:r>
          </a:p>
          <a:p>
            <a:r>
              <a:rPr lang="en-US" dirty="0" smtClean="0"/>
              <a:t>It works</a:t>
            </a:r>
          </a:p>
          <a:p>
            <a:r>
              <a:rPr lang="en-US" dirty="0" smtClean="0"/>
              <a:t>It communicates</a:t>
            </a:r>
          </a:p>
          <a:p>
            <a:r>
              <a:rPr lang="en-US" dirty="0" smtClean="0"/>
              <a:t>No duplicates</a:t>
            </a:r>
          </a:p>
          <a:p>
            <a:r>
              <a:rPr lang="en-US" dirty="0" smtClean="0"/>
              <a:t>No extra</a:t>
            </a:r>
            <a:r>
              <a:rPr lang="en-US" baseline="0" dirty="0" smtClean="0"/>
              <a:t> code</a:t>
            </a:r>
            <a:endParaRPr lang="en-US" dirty="0" smtClean="0"/>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17</a:t>
            </a:fld>
            <a:endParaRPr lang="en-US"/>
          </a:p>
        </p:txBody>
      </p:sp>
    </p:spTree>
    <p:extLst>
      <p:ext uri="{BB962C8B-B14F-4D97-AF65-F5344CB8AC3E}">
        <p14:creationId xmlns:p14="http://schemas.microsoft.com/office/powerpoint/2010/main" val="11213540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Domain knowledge </a:t>
            </a:r>
          </a:p>
          <a:p>
            <a:r>
              <a:rPr lang="en-US" dirty="0" smtClean="0"/>
              <a:t>Formula P(A &amp;&amp; B) = P(A) * P(B)</a:t>
            </a:r>
          </a:p>
          <a:p>
            <a:endParaRPr lang="en-US" dirty="0" smtClean="0"/>
          </a:p>
          <a:p>
            <a:r>
              <a:rPr lang="en-US" dirty="0" smtClean="0"/>
              <a:t>Common mistakes</a:t>
            </a:r>
          </a:p>
          <a:p>
            <a:r>
              <a:rPr lang="en-US" dirty="0" smtClean="0"/>
              <a:t>Unclear</a:t>
            </a:r>
            <a:r>
              <a:rPr lang="en-US" baseline="0" dirty="0" smtClean="0"/>
              <a:t> names</a:t>
            </a:r>
          </a:p>
          <a:p>
            <a:r>
              <a:rPr lang="en-US" dirty="0" smtClean="0"/>
              <a:t>Duplication</a:t>
            </a:r>
            <a:r>
              <a:rPr lang="en-US" baseline="0" dirty="0" smtClean="0"/>
              <a:t> in tests and prod code</a:t>
            </a:r>
          </a:p>
          <a:p>
            <a:r>
              <a:rPr lang="en-US" baseline="0" dirty="0" smtClean="0"/>
              <a:t>Complex setups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18</a:t>
            </a:fld>
            <a:endParaRPr lang="en-US"/>
          </a:p>
        </p:txBody>
      </p:sp>
    </p:spTree>
    <p:extLst>
      <p:ext uri="{BB962C8B-B14F-4D97-AF65-F5344CB8AC3E}">
        <p14:creationId xmlns:p14="http://schemas.microsoft.com/office/powerpoint/2010/main" val="28668184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Domain knowledge </a:t>
            </a:r>
          </a:p>
          <a:p>
            <a:r>
              <a:rPr lang="en-US" dirty="0" smtClean="0"/>
              <a:t>Formula P(A &amp;&amp; B) = P(A) * P(B)</a:t>
            </a:r>
          </a:p>
          <a:p>
            <a:endParaRPr lang="en-US" dirty="0" smtClean="0"/>
          </a:p>
          <a:p>
            <a:r>
              <a:rPr lang="en-US" dirty="0" smtClean="0"/>
              <a:t>Common mistakes</a:t>
            </a:r>
          </a:p>
          <a:p>
            <a:r>
              <a:rPr lang="en-US" dirty="0" smtClean="0"/>
              <a:t>Unclear</a:t>
            </a:r>
            <a:r>
              <a:rPr lang="en-US" baseline="0" dirty="0" smtClean="0"/>
              <a:t> names</a:t>
            </a:r>
          </a:p>
          <a:p>
            <a:r>
              <a:rPr lang="en-US" dirty="0" smtClean="0"/>
              <a:t>Duplication</a:t>
            </a:r>
            <a:r>
              <a:rPr lang="en-US" baseline="0" dirty="0" smtClean="0"/>
              <a:t> in tests and prod code</a:t>
            </a:r>
          </a:p>
          <a:p>
            <a:r>
              <a:rPr lang="en-US" baseline="0" dirty="0" smtClean="0"/>
              <a:t>Complex setups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19</a:t>
            </a:fld>
            <a:endParaRPr lang="en-US"/>
          </a:p>
        </p:txBody>
      </p:sp>
    </p:spTree>
    <p:extLst>
      <p:ext uri="{BB962C8B-B14F-4D97-AF65-F5344CB8AC3E}">
        <p14:creationId xmlns:p14="http://schemas.microsoft.com/office/powerpoint/2010/main" val="28668184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Domain knowledge </a:t>
            </a:r>
          </a:p>
          <a:p>
            <a:r>
              <a:rPr lang="en-US" dirty="0" smtClean="0"/>
              <a:t>Formula</a:t>
            </a:r>
            <a:r>
              <a:rPr lang="en-US" baseline="0" dirty="0" smtClean="0"/>
              <a:t> </a:t>
            </a:r>
            <a:r>
              <a:rPr lang="en-US" dirty="0" smtClean="0"/>
              <a:t>P(A || B) = P(A) + P(B) - P(A) * P(B)</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20</a:t>
            </a:fld>
            <a:endParaRPr lang="en-US"/>
          </a:p>
        </p:txBody>
      </p:sp>
    </p:spTree>
    <p:extLst>
      <p:ext uri="{BB962C8B-B14F-4D97-AF65-F5344CB8AC3E}">
        <p14:creationId xmlns:p14="http://schemas.microsoft.com/office/powerpoint/2010/main" val="28668184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Churn, chaining</a:t>
            </a:r>
          </a:p>
          <a:p>
            <a:r>
              <a:rPr lang="en-US" dirty="0" smtClean="0"/>
              <a:t>Dead</a:t>
            </a:r>
            <a:r>
              <a:rPr lang="en-US" baseline="0" dirty="0" smtClean="0"/>
              <a:t> code</a:t>
            </a:r>
          </a:p>
          <a:p>
            <a:r>
              <a:rPr lang="en-US" dirty="0" err="1" smtClean="0"/>
              <a:t>toString</a:t>
            </a:r>
            <a:endParaRPr lang="en-US" dirty="0" smtClean="0"/>
          </a:p>
          <a:p>
            <a:r>
              <a:rPr lang="en-US" dirty="0" smtClean="0"/>
              <a:t>Meaning</a:t>
            </a:r>
            <a:r>
              <a:rPr lang="en-US" baseline="0" dirty="0" smtClean="0"/>
              <a:t>ful method names </a:t>
            </a:r>
            <a:r>
              <a:rPr lang="en-US" baseline="0" dirty="0" err="1" smtClean="0"/>
              <a:t>vs</a:t>
            </a:r>
            <a:r>
              <a:rPr lang="en-US" baseline="0" dirty="0" smtClean="0"/>
              <a:t> comments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21</a:t>
            </a:fld>
            <a:endParaRPr lang="en-US"/>
          </a:p>
        </p:txBody>
      </p:sp>
    </p:spTree>
    <p:extLst>
      <p:ext uri="{BB962C8B-B14F-4D97-AF65-F5344CB8AC3E}">
        <p14:creationId xmlns:p14="http://schemas.microsoft.com/office/powerpoint/2010/main" val="4286932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Put pictures of trainers here</a:t>
            </a:r>
            <a:endParaRPr lang="en-US" dirty="0"/>
          </a:p>
        </p:txBody>
      </p:sp>
      <p:sp>
        <p:nvSpPr>
          <p:cNvPr id="4" name="Slide Number Placeholder 3"/>
          <p:cNvSpPr>
            <a:spLocks noGrp="1"/>
          </p:cNvSpPr>
          <p:nvPr>
            <p:ph type="sldNum" sz="quarter" idx="10"/>
          </p:nvPr>
        </p:nvSpPr>
        <p:spPr/>
        <p:txBody>
          <a:bodyPr/>
          <a:lstStyle/>
          <a:p>
            <a:fld id="{91AC8E31-D7DA-4046-B708-A1522EC35906}" type="slidenum">
              <a:rPr lang="en-US" smtClean="0"/>
              <a:pPr/>
              <a:t>2</a:t>
            </a:fld>
            <a:endParaRPr lang="en-US"/>
          </a:p>
        </p:txBody>
      </p:sp>
    </p:spTree>
    <p:extLst>
      <p:ext uri="{BB962C8B-B14F-4D97-AF65-F5344CB8AC3E}">
        <p14:creationId xmlns:p14="http://schemas.microsoft.com/office/powerpoint/2010/main" val="16345079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Session objectives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Be able to pair program</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and use the test-code-refactor cycle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Think about design before they code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Be able to proficiently use the IDE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the value of custom classes over primitives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the concepts of objects churning on each other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logical equality vs. object identity</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the use of guard clauses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Follow the general contract when overriding equals(Object)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Know the 4 principles of simple design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and apply YAGNI (You </a:t>
            </a:r>
            <a:r>
              <a:rPr lang="en-US" dirty="0" err="1" smtClean="0"/>
              <a:t>Ain't</a:t>
            </a:r>
            <a:r>
              <a:rPr lang="en-US" dirty="0" smtClean="0"/>
              <a:t> </a:t>
            </a:r>
            <a:r>
              <a:rPr lang="en-US" dirty="0" err="1" smtClean="0"/>
              <a:t>Gonna</a:t>
            </a:r>
            <a:r>
              <a:rPr lang="en-US" dirty="0" smtClean="0"/>
              <a:t> Need It)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and apply DRY (Don't Repeat Yourself)</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22</a:t>
            </a:fld>
            <a:endParaRPr lang="en-US"/>
          </a:p>
        </p:txBody>
      </p:sp>
    </p:spTree>
    <p:extLst>
      <p:ext uri="{BB962C8B-B14F-4D97-AF65-F5344CB8AC3E}">
        <p14:creationId xmlns:p14="http://schemas.microsoft.com/office/powerpoint/2010/main" val="25504394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possible types of object interactions?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23</a:t>
            </a:fld>
            <a:endParaRPr lang="en-US"/>
          </a:p>
        </p:txBody>
      </p:sp>
    </p:spTree>
    <p:extLst>
      <p:ext uri="{BB962C8B-B14F-4D97-AF65-F5344CB8AC3E}">
        <p14:creationId xmlns:p14="http://schemas.microsoft.com/office/powerpoint/2010/main" val="29017071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Units</a:t>
            </a:r>
          </a:p>
          <a:p>
            <a:r>
              <a:rPr lang="en-US" dirty="0" smtClean="0"/>
              <a:t>Lost</a:t>
            </a:r>
            <a:r>
              <a:rPr lang="en-US" baseline="0" dirty="0" smtClean="0"/>
              <a:t> a satellite due to imperial and metric conversion</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27</a:t>
            </a:fld>
            <a:endParaRPr lang="en-US"/>
          </a:p>
        </p:txBody>
      </p:sp>
    </p:spTree>
    <p:extLst>
      <p:ext uri="{BB962C8B-B14F-4D97-AF65-F5344CB8AC3E}">
        <p14:creationId xmlns:p14="http://schemas.microsoft.com/office/powerpoint/2010/main" val="13239209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Unit as a string instead of </a:t>
            </a:r>
            <a:r>
              <a:rPr lang="en-US" dirty="0" err="1" smtClean="0"/>
              <a:t>Enum</a:t>
            </a:r>
            <a:endParaRPr lang="en-US" dirty="0" smtClean="0"/>
          </a:p>
          <a:p>
            <a:r>
              <a:rPr lang="en-US" dirty="0" smtClean="0"/>
              <a:t>Different</a:t>
            </a:r>
            <a:r>
              <a:rPr lang="en-US" baseline="0" dirty="0" smtClean="0"/>
              <a:t> unit classes for inch and feet</a:t>
            </a:r>
          </a:p>
          <a:p>
            <a:r>
              <a:rPr lang="en-US" dirty="0" smtClean="0"/>
              <a:t>Conversion factor</a:t>
            </a:r>
          </a:p>
          <a:p>
            <a:endParaRPr lang="en-US" dirty="0" smtClean="0"/>
          </a:p>
          <a:p>
            <a:r>
              <a:rPr lang="en-US" dirty="0" smtClean="0"/>
              <a:t>If-else-</a:t>
            </a:r>
            <a:r>
              <a:rPr lang="en-US" dirty="0" err="1" smtClean="0"/>
              <a:t>elseif</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28</a:t>
            </a:fld>
            <a:endParaRPr lang="en-US"/>
          </a:p>
        </p:txBody>
      </p:sp>
    </p:spTree>
    <p:extLst>
      <p:ext uri="{BB962C8B-B14F-4D97-AF65-F5344CB8AC3E}">
        <p14:creationId xmlns:p14="http://schemas.microsoft.com/office/powerpoint/2010/main" val="31753074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Unit as a string instead of </a:t>
            </a:r>
            <a:r>
              <a:rPr lang="en-US" dirty="0" err="1" smtClean="0"/>
              <a:t>Enum</a:t>
            </a:r>
            <a:endParaRPr lang="en-US" dirty="0" smtClean="0"/>
          </a:p>
          <a:p>
            <a:r>
              <a:rPr lang="en-US" dirty="0" smtClean="0"/>
              <a:t>Different</a:t>
            </a:r>
            <a:r>
              <a:rPr lang="en-US" baseline="0" dirty="0" smtClean="0"/>
              <a:t> unit classes for inch and feet</a:t>
            </a:r>
          </a:p>
          <a:p>
            <a:r>
              <a:rPr lang="en-US" dirty="0" smtClean="0"/>
              <a:t>Conversion factor</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If-else-</a:t>
            </a:r>
            <a:r>
              <a:rPr lang="en-US" dirty="0" err="1" smtClean="0"/>
              <a:t>elseif</a:t>
            </a:r>
            <a:endParaRPr lang="en-US" dirty="0" smtClean="0"/>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29</a:t>
            </a:fld>
            <a:endParaRPr lang="en-US"/>
          </a:p>
        </p:txBody>
      </p:sp>
    </p:spTree>
    <p:extLst>
      <p:ext uri="{BB962C8B-B14F-4D97-AF65-F5344CB8AC3E}">
        <p14:creationId xmlns:p14="http://schemas.microsoft.com/office/powerpoint/2010/main" val="3175307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Unit as a string instead of </a:t>
            </a:r>
            <a:r>
              <a:rPr lang="en-US" dirty="0" err="1" smtClean="0"/>
              <a:t>Enum</a:t>
            </a:r>
            <a:endParaRPr lang="en-US" dirty="0" smtClean="0"/>
          </a:p>
          <a:p>
            <a:r>
              <a:rPr lang="en-US" dirty="0" smtClean="0"/>
              <a:t>Different</a:t>
            </a:r>
            <a:r>
              <a:rPr lang="en-US" baseline="0" dirty="0" smtClean="0"/>
              <a:t> unit classes for inch and feet</a:t>
            </a:r>
          </a:p>
          <a:p>
            <a:r>
              <a:rPr lang="en-US" dirty="0" smtClean="0"/>
              <a:t>Conversion factor</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If-else-</a:t>
            </a:r>
            <a:r>
              <a:rPr lang="en-US" dirty="0" err="1" smtClean="0"/>
              <a:t>elseif</a:t>
            </a:r>
            <a:endParaRPr lang="en-US" dirty="0" smtClean="0"/>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30</a:t>
            </a:fld>
            <a:endParaRPr lang="en-US"/>
          </a:p>
        </p:txBody>
      </p:sp>
    </p:spTree>
    <p:extLst>
      <p:ext uri="{BB962C8B-B14F-4D97-AF65-F5344CB8AC3E}">
        <p14:creationId xmlns:p14="http://schemas.microsoft.com/office/powerpoint/2010/main" val="31753074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Parallel inheritance trees (ex. Length &amp; Volume classes that are identical). This is a common code smell.</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31</a:t>
            </a:fld>
            <a:endParaRPr lang="en-US"/>
          </a:p>
        </p:txBody>
      </p:sp>
    </p:spTree>
    <p:extLst>
      <p:ext uri="{BB962C8B-B14F-4D97-AF65-F5344CB8AC3E}">
        <p14:creationId xmlns:p14="http://schemas.microsoft.com/office/powerpoint/2010/main" val="1745724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Utility to add lengths</a:t>
            </a:r>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32</a:t>
            </a:fld>
            <a:endParaRPr lang="en-US"/>
          </a:p>
        </p:txBody>
      </p:sp>
    </p:spTree>
    <p:extLst>
      <p:ext uri="{BB962C8B-B14F-4D97-AF65-F5344CB8AC3E}">
        <p14:creationId xmlns:p14="http://schemas.microsoft.com/office/powerpoint/2010/main" val="23463179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Utility to add lengths</a:t>
            </a:r>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33</a:t>
            </a:fld>
            <a:endParaRPr lang="en-US"/>
          </a:p>
        </p:txBody>
      </p:sp>
    </p:spTree>
    <p:extLst>
      <p:ext uri="{BB962C8B-B14F-4D97-AF65-F5344CB8AC3E}">
        <p14:creationId xmlns:p14="http://schemas.microsoft.com/office/powerpoint/2010/main" val="11234528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Incompatible units</a:t>
            </a:r>
            <a:r>
              <a:rPr lang="en-US" baseline="0" dirty="0" smtClean="0"/>
              <a:t> types – Cant add volume and length</a:t>
            </a:r>
          </a:p>
          <a:p>
            <a:r>
              <a:rPr lang="en-US" baseline="0" dirty="0" smtClean="0"/>
              <a:t>Exceptions as flow controls</a:t>
            </a:r>
          </a:p>
          <a:p>
            <a:r>
              <a:rPr lang="en-US" baseline="0" dirty="0" smtClean="0"/>
              <a:t>Utility to add lengths</a:t>
            </a:r>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34</a:t>
            </a:fld>
            <a:endParaRPr lang="en-US"/>
          </a:p>
        </p:txBody>
      </p:sp>
    </p:spTree>
    <p:extLst>
      <p:ext uri="{BB962C8B-B14F-4D97-AF65-F5344CB8AC3E}">
        <p14:creationId xmlns:p14="http://schemas.microsoft.com/office/powerpoint/2010/main" val="1123452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dirty="0" smtClean="0"/>
              <a:t>TIMING:</a:t>
            </a:r>
            <a:endParaRPr lang="en-US" baseline="0" dirty="0" smtClean="0"/>
          </a:p>
          <a:p>
            <a:endParaRPr lang="en-US" baseline="0" dirty="0" smtClean="0"/>
          </a:p>
          <a:p>
            <a:r>
              <a:rPr lang="en-US" baseline="0" dirty="0" smtClean="0"/>
              <a:t>Introductions: &lt; 5 minutes</a:t>
            </a:r>
          </a:p>
          <a:p>
            <a:r>
              <a:rPr lang="en-US" baseline="0" dirty="0" smtClean="0"/>
              <a:t>Group Juggle: 5 – 8 minutes</a:t>
            </a:r>
            <a:endParaRPr lang="en-US" dirty="0" smtClean="0"/>
          </a:p>
          <a:p>
            <a:endParaRPr lang="en-US" dirty="0" smtClean="0"/>
          </a:p>
          <a:p>
            <a:r>
              <a:rPr lang="en-US" dirty="0" smtClean="0"/>
              <a:t>Follow introductions with Group Juggle…</a:t>
            </a:r>
          </a:p>
          <a:p>
            <a:endParaRPr lang="en-US" dirty="0" smtClean="0"/>
          </a:p>
          <a:p>
            <a:r>
              <a:rPr lang="en-US" dirty="0" smtClean="0"/>
              <a:t>http://</a:t>
            </a:r>
            <a:r>
              <a:rPr lang="en-US" dirty="0" err="1" smtClean="0"/>
              <a:t>wilderdom.com/games/descriptions/GroupJuggle.html</a:t>
            </a:r>
            <a:endParaRPr lang="en-US" dirty="0" smtClean="0"/>
          </a:p>
          <a:p>
            <a:endParaRPr lang="en-US" dirty="0" smtClean="0"/>
          </a:p>
          <a:p>
            <a:r>
              <a:rPr lang="en-US" b="1" dirty="0" smtClean="0"/>
              <a:t>Group Juggle</a:t>
            </a:r>
          </a:p>
          <a:p>
            <a:pPr>
              <a:buFont typeface="Arial"/>
              <a:buChar char="•"/>
            </a:pPr>
            <a:r>
              <a:rPr lang="en-US" dirty="0" smtClean="0"/>
              <a:t>Fun way to start working together. </a:t>
            </a:r>
          </a:p>
          <a:p>
            <a:pPr>
              <a:buFont typeface="Arial"/>
              <a:buChar char="•"/>
            </a:pPr>
            <a:r>
              <a:rPr lang="en-US" dirty="0" smtClean="0"/>
              <a:t>Can be used to learn names and develop a sense of interconnectedness.  </a:t>
            </a:r>
          </a:p>
          <a:p>
            <a:pPr>
              <a:buFont typeface="Arial"/>
              <a:buChar char="•"/>
            </a:pPr>
            <a:r>
              <a:rPr lang="en-US" dirty="0" smtClean="0"/>
              <a:t>Stand in a circle, toss a ball to someone, using his/her name, and they in turn toss it to someone else, using the next person's name. </a:t>
            </a:r>
          </a:p>
          <a:p>
            <a:pPr>
              <a:buFont typeface="Arial"/>
              <a:buChar char="•"/>
            </a:pPr>
            <a:r>
              <a:rPr lang="en-US" dirty="0" smtClean="0"/>
              <a:t>Keep it going, then more balls are introduced and it starts gets crazy. </a:t>
            </a:r>
          </a:p>
          <a:p>
            <a:pPr>
              <a:buFont typeface="Arial"/>
              <a:buNone/>
            </a:pPr>
            <a:endParaRPr lang="en-US" dirty="0" smtClean="0"/>
          </a:p>
          <a:p>
            <a:r>
              <a:rPr lang="en-US" b="1" dirty="0" smtClean="0"/>
              <a:t>How to Run a Group Juggle Session</a:t>
            </a:r>
          </a:p>
          <a:p>
            <a:endParaRPr lang="en-US" dirty="0" smtClean="0"/>
          </a:p>
          <a:p>
            <a:r>
              <a:rPr lang="en-US" b="1" dirty="0" smtClean="0"/>
              <a:t>Set up &amp; instructions for 1st round of group juggling</a:t>
            </a:r>
          </a:p>
          <a:p>
            <a:pPr>
              <a:buFont typeface="Arial"/>
              <a:buChar char="•"/>
            </a:pPr>
            <a:r>
              <a:rPr lang="en-US" dirty="0" smtClean="0"/>
              <a:t>Arrange participants in a circle, not too close, not too far from one another</a:t>
            </a:r>
          </a:p>
          <a:p>
            <a:pPr>
              <a:buFont typeface="Arial"/>
              <a:buChar char="•"/>
            </a:pPr>
            <a:r>
              <a:rPr lang="en-US" dirty="0" smtClean="0"/>
              <a:t>Include yourself in the circle</a:t>
            </a:r>
          </a:p>
          <a:p>
            <a:pPr>
              <a:buFont typeface="Arial"/>
              <a:buChar char="•"/>
            </a:pPr>
            <a:r>
              <a:rPr lang="en-US" dirty="0" smtClean="0"/>
              <a:t>Explain that you are going to throw a ball to someone - pick someone out &amp; ask their name, then say </a:t>
            </a:r>
          </a:p>
          <a:p>
            <a:pPr>
              <a:buFont typeface="Arial"/>
              <a:buChar char="•"/>
            </a:pPr>
            <a:r>
              <a:rPr lang="en-US" dirty="0" smtClean="0"/>
              <a:t>"Hi Freddy, my name is James...here you go!" </a:t>
            </a:r>
            <a:br>
              <a:rPr lang="en-US" dirty="0" smtClean="0"/>
            </a:br>
            <a:r>
              <a:rPr lang="en-US" dirty="0" smtClean="0"/>
              <a:t>[underarm throw a ball to Freddy]</a:t>
            </a:r>
          </a:p>
          <a:p>
            <a:pPr>
              <a:buFont typeface="Arial"/>
              <a:buChar char="•"/>
            </a:pPr>
            <a:r>
              <a:rPr lang="en-US" dirty="0" smtClean="0"/>
              <a:t>Freddy then says </a:t>
            </a:r>
            <a:br>
              <a:rPr lang="en-US" dirty="0" smtClean="0"/>
            </a:br>
            <a:r>
              <a:rPr lang="en-US" dirty="0" smtClean="0"/>
              <a:t>"Thank you James", picks someone and says </a:t>
            </a:r>
            <a:br>
              <a:rPr lang="en-US" dirty="0" smtClean="0"/>
            </a:br>
            <a:r>
              <a:rPr lang="en-US" dirty="0" smtClean="0"/>
              <a:t>"Hi X, my name is Freddy...here you go!" [throw]....they say</a:t>
            </a:r>
            <a:br>
              <a:rPr lang="en-US" dirty="0" smtClean="0"/>
            </a:br>
            <a:r>
              <a:rPr lang="en-US" dirty="0" smtClean="0"/>
              <a:t>"Thank you, Freddy] and on we go.</a:t>
            </a:r>
          </a:p>
          <a:p>
            <a:pPr>
              <a:buFont typeface="Arial"/>
              <a:buChar char="•"/>
            </a:pPr>
            <a:r>
              <a:rPr lang="en-US" b="1" dirty="0" smtClean="0"/>
              <a:t>If you're not trying to learn names, skip the naming part &amp; just throw!</a:t>
            </a:r>
          </a:p>
          <a:p>
            <a:pPr>
              <a:buFont typeface="Arial"/>
              <a:buChar char="•"/>
            </a:pPr>
            <a:r>
              <a:rPr lang="en-US" dirty="0" smtClean="0"/>
              <a:t>The challenge from here is simply to get the ball thrown around to everyone in the circle, and finally back to the trainer.</a:t>
            </a:r>
          </a:p>
          <a:p>
            <a:pPr>
              <a:buFont typeface="Arial"/>
              <a:buNone/>
            </a:pPr>
            <a:endParaRPr lang="en-US" dirty="0" smtClean="0"/>
          </a:p>
          <a:p>
            <a:r>
              <a:rPr lang="en-US" b="1" dirty="0" smtClean="0"/>
              <a:t>2nd round of group juggling</a:t>
            </a:r>
          </a:p>
          <a:p>
            <a:pPr>
              <a:buFont typeface="Arial"/>
              <a:buChar char="•"/>
            </a:pPr>
            <a:r>
              <a:rPr lang="en-US" dirty="0" smtClean="0"/>
              <a:t>I then say, "Right, well done, now let's see if we can that again - making sure we use the same order, and using each other's names.  Remember to say the name of the person you are throwing to, and thank the person, by name, for throwing it to you, OK?"</a:t>
            </a:r>
          </a:p>
          <a:p>
            <a:pPr>
              <a:buFont typeface="Arial"/>
              <a:buChar char="•"/>
            </a:pPr>
            <a:r>
              <a:rPr lang="en-US" dirty="0" smtClean="0"/>
              <a:t>On the second round, most people will be challenged to remember who to throw it to, and the two names!  Take it slow, help the group out, so that each person has a successful second round.</a:t>
            </a:r>
          </a:p>
          <a:p>
            <a:pPr>
              <a:buFont typeface="Arial"/>
              <a:buNone/>
            </a:pPr>
            <a:endParaRPr lang="en-US" dirty="0" smtClean="0"/>
          </a:p>
          <a:p>
            <a:r>
              <a:rPr lang="en-US" b="1" dirty="0" smtClean="0"/>
              <a:t>3rd round of group juggling</a:t>
            </a:r>
          </a:p>
          <a:p>
            <a:pPr>
              <a:buFont typeface="Arial"/>
              <a:buChar char="•"/>
            </a:pPr>
            <a:r>
              <a:rPr lang="en-US" dirty="0" smtClean="0"/>
              <a:t>I then say, "Good, so how about we do it again, but this time, let's let's see how fast we can do it, OK?  Here we go...Hi Freddy, my name is James...." [throw]</a:t>
            </a:r>
          </a:p>
          <a:p>
            <a:pPr>
              <a:buFont typeface="Arial"/>
              <a:buChar char="•"/>
            </a:pPr>
            <a:r>
              <a:rPr lang="en-US" dirty="0" smtClean="0"/>
              <a:t>It will go pretty fast this time, and the group will probably feel quite pleased with themselves.</a:t>
            </a:r>
          </a:p>
          <a:p>
            <a:pPr>
              <a:buFont typeface="Arial"/>
              <a:buNone/>
            </a:pPr>
            <a:endParaRPr lang="en-US" dirty="0" smtClean="0"/>
          </a:p>
          <a:p>
            <a:r>
              <a:rPr lang="en-US" b="1" dirty="0" smtClean="0"/>
              <a:t>4th round of group juggling - introducing more balls</a:t>
            </a:r>
          </a:p>
          <a:p>
            <a:pPr>
              <a:buFont typeface="Arial"/>
              <a:buChar char="•"/>
            </a:pPr>
            <a:r>
              <a:rPr lang="en-US" dirty="0" smtClean="0"/>
              <a:t>I then say, "That's great, but I think you can do faster than that.  Come on, let's see how we can really go..." [I then throw and say the name with super fast enthusiasm to set the tone!]</a:t>
            </a:r>
          </a:p>
          <a:p>
            <a:pPr>
              <a:buFont typeface="Arial"/>
              <a:buChar char="•"/>
            </a:pPr>
            <a:r>
              <a:rPr lang="en-US" dirty="0" smtClean="0"/>
              <a:t>After the first ball has passed through a few hands, I take a 2nd ball out of my pocket (surprise!), and casually, but earnestly say "Hi Freddy...." [throw].  </a:t>
            </a:r>
          </a:p>
          <a:p>
            <a:pPr>
              <a:buFont typeface="Arial"/>
              <a:buChar char="•"/>
            </a:pPr>
            <a:r>
              <a:rPr lang="en-US" dirty="0" smtClean="0"/>
              <a:t>By now everyone is so well trained, the 2nd ball will automatically keep going, and there will be a detectable sense of challenge/excitement.</a:t>
            </a:r>
          </a:p>
          <a:p>
            <a:pPr>
              <a:buFont typeface="Arial"/>
              <a:buChar char="•"/>
            </a:pPr>
            <a:r>
              <a:rPr lang="en-US" dirty="0" smtClean="0"/>
              <a:t>After a bit, I introduce a 3rd and 4th ball, up to about 6 balls.</a:t>
            </a:r>
          </a:p>
          <a:p>
            <a:pPr>
              <a:buFont typeface="Arial"/>
              <a:buChar char="•"/>
            </a:pPr>
            <a:r>
              <a:rPr lang="en-US" dirty="0" smtClean="0"/>
              <a:t>Usually I let 4 to 6 balls be juggled for a while (note the balls will be coming back again to the trainer - just keep them going).  A group of 12 adults can usually handle 4 to 6 quite well.  </a:t>
            </a:r>
          </a:p>
          <a:p>
            <a:pPr>
              <a:buFont typeface="Arial"/>
              <a:buChar char="•"/>
            </a:pPr>
            <a:r>
              <a:rPr lang="en-US" dirty="0" smtClean="0"/>
              <a:t>If I'm feeling conservative, I just let the group have the success of doing this number of balls, and collect them in when that seems to have been achieved.  </a:t>
            </a:r>
          </a:p>
          <a:p>
            <a:pPr>
              <a:buFont typeface="Arial"/>
              <a:buChar char="•"/>
            </a:pPr>
            <a:r>
              <a:rPr lang="en-US" dirty="0" smtClean="0"/>
              <a:t>But usually, once the group seems competent at 4 to 6 balls I gradually then introduce an unmanageable number of balls into the juggle &amp; maybe also weird objects (e.g., kids soft toys) which all gets crazy, fun, out of control, etc. and ends in a hilarious shambles.</a:t>
            </a:r>
          </a:p>
          <a:p>
            <a:pPr>
              <a:buFont typeface="Arial"/>
              <a:buChar char="•"/>
            </a:pPr>
            <a:r>
              <a:rPr lang="en-US" dirty="0" smtClean="0"/>
              <a:t>Generally doesn't require debriefing.</a:t>
            </a:r>
          </a:p>
          <a:p>
            <a:endParaRPr lang="en-US" dirty="0"/>
          </a:p>
        </p:txBody>
      </p:sp>
      <p:sp>
        <p:nvSpPr>
          <p:cNvPr id="4" name="Slide Number Placeholder 3"/>
          <p:cNvSpPr>
            <a:spLocks noGrp="1"/>
          </p:cNvSpPr>
          <p:nvPr>
            <p:ph type="sldNum" sz="quarter" idx="10"/>
          </p:nvPr>
        </p:nvSpPr>
        <p:spPr/>
        <p:txBody>
          <a:bodyPr/>
          <a:lstStyle/>
          <a:p>
            <a:fld id="{FE07EA33-3176-1746-8E4D-64F50ED202CE}" type="slidenum">
              <a:rPr lang="en-US" smtClean="0"/>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Domain knowledge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Addition of temperatures not possible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35</a:t>
            </a:fld>
            <a:endParaRPr lang="en-US"/>
          </a:p>
        </p:txBody>
      </p:sp>
    </p:spTree>
    <p:extLst>
      <p:ext uri="{BB962C8B-B14F-4D97-AF65-F5344CB8AC3E}">
        <p14:creationId xmlns:p14="http://schemas.microsoft.com/office/powerpoint/2010/main" val="11234528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Session</a:t>
            </a:r>
            <a:r>
              <a:rPr lang="en-US" baseline="0" dirty="0" smtClean="0"/>
              <a:t> objectives</a:t>
            </a:r>
          </a:p>
          <a:p>
            <a:endParaRPr lang="en-US" baseline="0" dirty="0" smtClean="0"/>
          </a:p>
          <a:p>
            <a:r>
              <a:rPr lang="en-US" dirty="0" smtClean="0"/>
              <a:t>Understand the three relationships between objects and their appropriate usages</a:t>
            </a:r>
          </a:p>
          <a:p>
            <a:r>
              <a:rPr lang="en-US" dirty="0" smtClean="0"/>
              <a:t>Inheritance - is a (includes interfaces)</a:t>
            </a:r>
          </a:p>
          <a:p>
            <a:r>
              <a:rPr lang="en-US" dirty="0" smtClean="0"/>
              <a:t>Delegation - one-way relationship</a:t>
            </a:r>
          </a:p>
          <a:p>
            <a:r>
              <a:rPr lang="en-US" dirty="0" smtClean="0"/>
              <a:t>Collaboration - two-way relationship</a:t>
            </a:r>
          </a:p>
          <a:p>
            <a:r>
              <a:rPr lang="en-US" dirty="0" smtClean="0"/>
              <a:t>Understand a good example of using the fewest classes possible</a:t>
            </a:r>
          </a:p>
          <a:p>
            <a:r>
              <a:rPr lang="en-US" dirty="0" smtClean="0"/>
              <a:t>Be able to effectively use slugs</a:t>
            </a:r>
          </a:p>
          <a:p>
            <a:r>
              <a:rPr lang="en-US" dirty="0" smtClean="0"/>
              <a:t>Look at 'else' and 'if' as suspicious statements</a:t>
            </a:r>
          </a:p>
          <a:p>
            <a:r>
              <a:rPr lang="en-US" dirty="0" smtClean="0"/>
              <a:t>Understand when to use checked and unchecked exceptions</a:t>
            </a:r>
          </a:p>
          <a:p>
            <a:r>
              <a:rPr lang="en-US" dirty="0" smtClean="0"/>
              <a:t>Be able to test exceptions</a:t>
            </a:r>
          </a:p>
          <a:p>
            <a:r>
              <a:rPr lang="en-US" dirty="0" smtClean="0"/>
              <a:t>Be able to create factory methods where appropriate</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36</a:t>
            </a:fld>
            <a:endParaRPr lang="en-US"/>
          </a:p>
        </p:txBody>
      </p:sp>
    </p:spTree>
    <p:extLst>
      <p:ext uri="{BB962C8B-B14F-4D97-AF65-F5344CB8AC3E}">
        <p14:creationId xmlns:p14="http://schemas.microsoft.com/office/powerpoint/2010/main" val="10683336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patterns?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37</a:t>
            </a:fld>
            <a:endParaRPr lang="en-US"/>
          </a:p>
        </p:txBody>
      </p:sp>
    </p:spTree>
    <p:extLst>
      <p:ext uri="{BB962C8B-B14F-4D97-AF65-F5344CB8AC3E}">
        <p14:creationId xmlns:p14="http://schemas.microsoft.com/office/powerpoint/2010/main" val="12909385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Observer</a:t>
            </a:r>
            <a:r>
              <a:rPr lang="en-US" baseline="0" dirty="0" smtClean="0"/>
              <a:t> will not be evident in this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38</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Humor</a:t>
            </a:r>
            <a:r>
              <a:rPr lang="en-US" baseline="0" dirty="0" smtClean="0"/>
              <a:t> slide: use (and move around) as needed. Good slide to put up at the beginning of Week 2 entertain and engage the participants as the get settled in.</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39</a:t>
            </a:fld>
            <a:endParaRPr lang="en-US"/>
          </a:p>
        </p:txBody>
      </p:sp>
    </p:spTree>
    <p:extLst>
      <p:ext uri="{BB962C8B-B14F-4D97-AF65-F5344CB8AC3E}">
        <p14:creationId xmlns:p14="http://schemas.microsoft.com/office/powerpoint/2010/main" val="28516082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Observer</a:t>
            </a:r>
            <a:r>
              <a:rPr lang="en-US" baseline="0" dirty="0" smtClean="0"/>
              <a:t> will not be evident in this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40</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patterns?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41</a:t>
            </a:fld>
            <a:endParaRPr lang="en-US"/>
          </a:p>
        </p:txBody>
      </p:sp>
    </p:spTree>
    <p:extLst>
      <p:ext uri="{BB962C8B-B14F-4D97-AF65-F5344CB8AC3E}">
        <p14:creationId xmlns:p14="http://schemas.microsoft.com/office/powerpoint/2010/main" val="12909385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Some</a:t>
            </a:r>
            <a:r>
              <a:rPr lang="en-US" baseline="0" dirty="0" smtClean="0"/>
              <a:t> people will resolve into observer pattern</a:t>
            </a:r>
            <a:endParaRPr lang="en-US" dirty="0" smtClean="0"/>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42</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people will</a:t>
            </a:r>
            <a:r>
              <a:rPr lang="en-US" baseline="0" dirty="0" smtClean="0"/>
              <a:t> add Assistant class</a:t>
            </a:r>
            <a:endParaRPr lang="en-US" dirty="0" smtClean="0"/>
          </a:p>
          <a:p>
            <a:r>
              <a:rPr lang="en-US" dirty="0" smtClean="0"/>
              <a:t>It is a must to resolve into observer pattern</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43</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Placeholder</a:t>
            </a:r>
            <a:r>
              <a:rPr lang="en-US" baseline="0" dirty="0" smtClean="0"/>
              <a:t> slide for “</a:t>
            </a:r>
            <a:r>
              <a:rPr lang="en-US" baseline="0" dirty="0" err="1" smtClean="0"/>
              <a:t>Git</a:t>
            </a:r>
            <a:r>
              <a:rPr lang="en-US" baseline="0" dirty="0" smtClean="0"/>
              <a:t>”. Useful to remind people to commit to </a:t>
            </a:r>
            <a:r>
              <a:rPr lang="en-US" baseline="0" dirty="0" err="1" smtClean="0"/>
              <a:t>git</a:t>
            </a:r>
            <a:r>
              <a:rPr lang="en-US" baseline="0" dirty="0" smtClean="0"/>
              <a:t> periodically. Move / use / hide as needed.</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44</a:t>
            </a:fld>
            <a:endParaRPr lang="en-US"/>
          </a:p>
        </p:txBody>
      </p:sp>
    </p:spTree>
    <p:extLst>
      <p:ext uri="{BB962C8B-B14F-4D97-AF65-F5344CB8AC3E}">
        <p14:creationId xmlns:p14="http://schemas.microsoft.com/office/powerpoint/2010/main" val="960605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Emphasize</a:t>
            </a:r>
            <a:r>
              <a:rPr lang="en-US" baseline="0" dirty="0" smtClean="0"/>
              <a:t> that there will be two main modes of learning used during the workshop: Presenting and Learning</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5</a:t>
            </a:fld>
            <a:endParaRPr lang="en-US"/>
          </a:p>
        </p:txBody>
      </p:sp>
    </p:spTree>
    <p:extLst>
      <p:ext uri="{BB962C8B-B14F-4D97-AF65-F5344CB8AC3E}">
        <p14:creationId xmlns:p14="http://schemas.microsoft.com/office/powerpoint/2010/main" val="31938247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patterns?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45</a:t>
            </a:fld>
            <a:endParaRPr lang="en-US"/>
          </a:p>
        </p:txBody>
      </p:sp>
    </p:spTree>
    <p:extLst>
      <p:ext uri="{BB962C8B-B14F-4D97-AF65-F5344CB8AC3E}">
        <p14:creationId xmlns:p14="http://schemas.microsoft.com/office/powerpoint/2010/main" val="12909385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Some</a:t>
            </a:r>
            <a:r>
              <a:rPr lang="en-US" baseline="0" dirty="0" smtClean="0"/>
              <a:t> people will resolve into observer pattern</a:t>
            </a:r>
            <a:endParaRPr lang="en-US" dirty="0" smtClean="0"/>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46</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Warm-up / ice-breaker activity.</a:t>
            </a:r>
            <a:r>
              <a:rPr lang="en-US" baseline="0" dirty="0" smtClean="0"/>
              <a:t> Useful to encourage pair-swapping. Use / move / hide as necessary.</a:t>
            </a:r>
          </a:p>
          <a:p>
            <a:endParaRPr lang="en-US" baseline="0" dirty="0" smtClean="0"/>
          </a:p>
          <a:p>
            <a:r>
              <a:rPr lang="en-US" baseline="0" dirty="0" smtClean="0"/>
              <a:t>See “20 activities” micro-book on Amazon for details on this activity.</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47</a:t>
            </a:fld>
            <a:endParaRPr lang="en-US"/>
          </a:p>
        </p:txBody>
      </p:sp>
    </p:spTree>
    <p:extLst>
      <p:ext uri="{BB962C8B-B14F-4D97-AF65-F5344CB8AC3E}">
        <p14:creationId xmlns:p14="http://schemas.microsoft.com/office/powerpoint/2010/main" val="750450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80% rule</a:t>
            </a:r>
            <a:r>
              <a:rPr lang="en-US" baseline="0" dirty="0" smtClean="0"/>
              <a:t> on stocking a shoe</a:t>
            </a:r>
          </a:p>
        </p:txBody>
      </p:sp>
      <p:sp>
        <p:nvSpPr>
          <p:cNvPr id="4" name="Slide Number Placeholder 3"/>
          <p:cNvSpPr>
            <a:spLocks noGrp="1"/>
          </p:cNvSpPr>
          <p:nvPr>
            <p:ph type="sldNum" sz="quarter" idx="10"/>
          </p:nvPr>
        </p:nvSpPr>
        <p:spPr/>
        <p:txBody>
          <a:bodyPr/>
          <a:lstStyle/>
          <a:p>
            <a:fld id="{6F3C4AAC-BC2D-6648-BCFD-01E5EA3C0056}" type="slidenum">
              <a:rPr lang="en-US" smtClean="0"/>
              <a:t>48</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Observer</a:t>
            </a:r>
            <a:r>
              <a:rPr lang="en-US" baseline="0" dirty="0" smtClean="0"/>
              <a:t> will not be evident in this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49</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Observer</a:t>
            </a:r>
            <a:r>
              <a:rPr lang="en-US" baseline="0" dirty="0" smtClean="0"/>
              <a:t> will not be evident in this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50</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Humor slide.</a:t>
            </a:r>
            <a:r>
              <a:rPr lang="en-US" baseline="0" dirty="0" smtClean="0"/>
              <a:t> Useful to encourage people to take a break. Use / move / hide as necessary.</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51</a:t>
            </a:fld>
            <a:endParaRPr lang="en-US"/>
          </a:p>
        </p:txBody>
      </p:sp>
    </p:spTree>
    <p:extLst>
      <p:ext uri="{BB962C8B-B14F-4D97-AF65-F5344CB8AC3E}">
        <p14:creationId xmlns:p14="http://schemas.microsoft.com/office/powerpoint/2010/main" val="374743515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following</a:t>
            </a:r>
            <a:r>
              <a:rPr lang="en-US" baseline="0" dirty="0" smtClean="0"/>
              <a:t> set of hidden slides relate to the Parking Lot problem. Use this instead of the “Shoe Section” problem in the previous several slides. Use one problem or the other; not both. </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52</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Observer</a:t>
            </a:r>
            <a:r>
              <a:rPr lang="en-US" baseline="0" dirty="0" smtClean="0"/>
              <a:t> will not be evident in this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53</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Observer</a:t>
            </a:r>
            <a:r>
              <a:rPr lang="en-US" baseline="0" dirty="0" smtClean="0"/>
              <a:t> will not be evident in this</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54</a:t>
            </a:fld>
            <a:endParaRPr lang="en-US"/>
          </a:p>
        </p:txBody>
      </p:sp>
    </p:spTree>
    <p:extLst>
      <p:ext uri="{BB962C8B-B14F-4D97-AF65-F5344CB8AC3E}">
        <p14:creationId xmlns:p14="http://schemas.microsoft.com/office/powerpoint/2010/main" val="1358558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Presenting</a:t>
            </a:r>
            <a:r>
              <a:rPr lang="en-US" baseline="0" dirty="0" smtClean="0"/>
              <a:t> is when someone (could be facilitator but often it’ll be one of the participants) is showing code or other artifacts on the display. During this mode, we’ll need everyone’s attention (laptops down or put aside). Questions and lively conversation is welcome; as long as rules of discourse are obeyed (one conversation at a time)</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6</a:t>
            </a:fld>
            <a:endParaRPr lang="en-US"/>
          </a:p>
        </p:txBody>
      </p:sp>
    </p:spTree>
    <p:extLst>
      <p:ext uri="{BB962C8B-B14F-4D97-AF65-F5344CB8AC3E}">
        <p14:creationId xmlns:p14="http://schemas.microsoft.com/office/powerpoint/2010/main" val="192290302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people will resolve into observer pattern</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55</a:t>
            </a:fld>
            <a:endParaRPr lang="en-US"/>
          </a:p>
        </p:txBody>
      </p:sp>
    </p:spTree>
    <p:extLst>
      <p:ext uri="{BB962C8B-B14F-4D97-AF65-F5344CB8AC3E}">
        <p14:creationId xmlns:p14="http://schemas.microsoft.com/office/powerpoint/2010/main" val="389993427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people will</a:t>
            </a:r>
            <a:r>
              <a:rPr lang="en-US" baseline="0" dirty="0" smtClean="0"/>
              <a:t> add Assistant class</a:t>
            </a:r>
            <a:endParaRPr lang="en-US" dirty="0" smtClean="0"/>
          </a:p>
          <a:p>
            <a:r>
              <a:rPr lang="en-US" dirty="0" smtClean="0"/>
              <a:t>It is a must to resolve into observer pattern</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56</a:t>
            </a:fld>
            <a:endParaRPr lang="en-US"/>
          </a:p>
        </p:txBody>
      </p:sp>
    </p:spTree>
    <p:extLst>
      <p:ext uri="{BB962C8B-B14F-4D97-AF65-F5344CB8AC3E}">
        <p14:creationId xmlns:p14="http://schemas.microsoft.com/office/powerpoint/2010/main" val="50996218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80% rule</a:t>
            </a:r>
            <a:r>
              <a:rPr lang="en-US" baseline="0" dirty="0" smtClean="0"/>
              <a:t> getting inside parking lot</a:t>
            </a:r>
          </a:p>
          <a:p>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57</a:t>
            </a:fld>
            <a:endParaRPr lang="en-US"/>
          </a:p>
        </p:txBody>
      </p:sp>
    </p:spTree>
    <p:extLst>
      <p:ext uri="{BB962C8B-B14F-4D97-AF65-F5344CB8AC3E}">
        <p14:creationId xmlns:p14="http://schemas.microsoft.com/office/powerpoint/2010/main" val="40633101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Session objectives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the differences between polling and subscribe/notify</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and be able to implement the Observer pattern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the concept of callback</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Understand the thinnest wire back - the importance of sending just enough data with the notification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Realize the trade off of breaking encapsulation (slightly) and under certain conditions in order to provide a common solution to a recurring problem</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Know the 3 questions of Observer: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Who should you notify?</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What should you tell them?</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When should you tell them?</a:t>
            </a:r>
          </a:p>
        </p:txBody>
      </p:sp>
      <p:sp>
        <p:nvSpPr>
          <p:cNvPr id="4" name="Slide Number Placeholder 3"/>
          <p:cNvSpPr>
            <a:spLocks noGrp="1"/>
          </p:cNvSpPr>
          <p:nvPr>
            <p:ph type="sldNum" sz="quarter" idx="10"/>
          </p:nvPr>
        </p:nvSpPr>
        <p:spPr/>
        <p:txBody>
          <a:bodyPr/>
          <a:lstStyle/>
          <a:p>
            <a:fld id="{6F3C4AAC-BC2D-6648-BCFD-01E5EA3C0056}" type="slidenum">
              <a:rPr lang="en-US" smtClean="0"/>
              <a:t>60</a:t>
            </a:fld>
            <a:endParaRPr lang="en-US"/>
          </a:p>
        </p:txBody>
      </p:sp>
    </p:spTree>
    <p:extLst>
      <p:ext uri="{BB962C8B-B14F-4D97-AF65-F5344CB8AC3E}">
        <p14:creationId xmlns:p14="http://schemas.microsoft.com/office/powerpoint/2010/main" val="2550439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Coding is when th</a:t>
            </a:r>
            <a:r>
              <a:rPr lang="en-US" baseline="0" dirty="0" smtClean="0"/>
              <a:t>e attendees will work on the code samples in pairs. This is “heads down” activity, with every pair focused on their workstation/laptop. There will be lots of “low-decibel” conversations (one per pair) in the room. The facilitators will help the attendees. The attendees will help each other as well. There will be a gentle “hum” of these several conversations in the room during the Coding mode.</a:t>
            </a:r>
            <a:endParaRPr lang="en-US" dirty="0"/>
          </a:p>
        </p:txBody>
      </p:sp>
      <p:sp>
        <p:nvSpPr>
          <p:cNvPr id="4" name="Slide Number Placeholder 3"/>
          <p:cNvSpPr>
            <a:spLocks noGrp="1"/>
          </p:cNvSpPr>
          <p:nvPr>
            <p:ph type="sldNum" sz="quarter" idx="10"/>
          </p:nvPr>
        </p:nvSpPr>
        <p:spPr/>
        <p:txBody>
          <a:bodyPr/>
          <a:lstStyle/>
          <a:p>
            <a:fld id="{6F3C4AAC-BC2D-6648-BCFD-01E5EA3C0056}" type="slidenum">
              <a:rPr lang="en-US" smtClean="0"/>
              <a:t>7</a:t>
            </a:fld>
            <a:endParaRPr lang="en-US"/>
          </a:p>
        </p:txBody>
      </p:sp>
    </p:spTree>
    <p:extLst>
      <p:ext uri="{BB962C8B-B14F-4D97-AF65-F5344CB8AC3E}">
        <p14:creationId xmlns:p14="http://schemas.microsoft.com/office/powerpoint/2010/main" val="282391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Capture</a:t>
            </a:r>
            <a:r>
              <a:rPr lang="en-US" baseline="0" dirty="0" smtClean="0"/>
              <a:t> hopes and concerns </a:t>
            </a:r>
            <a:r>
              <a:rPr lang="en-US" baseline="0" smtClean="0"/>
              <a:t>about both the </a:t>
            </a:r>
            <a:r>
              <a:rPr lang="en-US" baseline="0" dirty="0" smtClean="0"/>
              <a:t>course and the organization’s adoption of Agile.</a:t>
            </a:r>
            <a:endParaRPr lang="en-US" dirty="0" smtClean="0"/>
          </a:p>
          <a:p>
            <a:endParaRPr lang="en-US" dirty="0" smtClean="0"/>
          </a:p>
          <a:p>
            <a:r>
              <a:rPr lang="en-US" dirty="0" smtClean="0"/>
              <a:t>TIMING: 3 – 5 minutes</a:t>
            </a:r>
            <a:endParaRPr lang="en-US" dirty="0"/>
          </a:p>
        </p:txBody>
      </p:sp>
      <p:sp>
        <p:nvSpPr>
          <p:cNvPr id="4" name="Slide Number Placeholder 3"/>
          <p:cNvSpPr>
            <a:spLocks noGrp="1"/>
          </p:cNvSpPr>
          <p:nvPr>
            <p:ph type="sldNum" sz="quarter" idx="10"/>
          </p:nvPr>
        </p:nvSpPr>
        <p:spPr/>
        <p:txBody>
          <a:bodyPr/>
          <a:lstStyle/>
          <a:p>
            <a:fld id="{FE07EA33-3176-1746-8E4D-64F50ED202CE}" type="slidenum">
              <a:rPr lang="en-US" smtClean="0"/>
              <a:pPr/>
              <a:t>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TIMING: &lt;= 2 minutes</a:t>
            </a:r>
          </a:p>
          <a:p>
            <a:endParaRPr lang="en-US" dirty="0" smtClean="0"/>
          </a:p>
          <a:p>
            <a:r>
              <a:rPr lang="en-US" dirty="0" smtClean="0"/>
              <a:t>Just a sentence or two about each topic</a:t>
            </a:r>
            <a:endParaRPr lang="en-US" dirty="0"/>
          </a:p>
        </p:txBody>
      </p:sp>
      <p:sp>
        <p:nvSpPr>
          <p:cNvPr id="4" name="Slide Number Placeholder 3"/>
          <p:cNvSpPr>
            <a:spLocks noGrp="1"/>
          </p:cNvSpPr>
          <p:nvPr>
            <p:ph type="sldNum" sz="quarter" idx="10"/>
          </p:nvPr>
        </p:nvSpPr>
        <p:spPr/>
        <p:txBody>
          <a:bodyPr/>
          <a:lstStyle/>
          <a:p>
            <a:fld id="{FE07EA33-3176-1746-8E4D-64F50ED202CE}" type="slidenum">
              <a:rPr lang="en-US" smtClean="0"/>
              <a:pPr/>
              <a:t>10</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Job</a:t>
            </a:r>
            <a:r>
              <a:rPr lang="en-US" baseline="0" dirty="0" smtClean="0"/>
              <a:t> of a class, naming conventions</a:t>
            </a:r>
          </a:p>
          <a:p>
            <a:r>
              <a:rPr lang="en-US" dirty="0" smtClean="0"/>
              <a:t>Extra features</a:t>
            </a:r>
            <a:r>
              <a:rPr lang="en-US" baseline="0" dirty="0" smtClean="0"/>
              <a:t> like diagonal</a:t>
            </a:r>
          </a:p>
          <a:p>
            <a:r>
              <a:rPr lang="en-US" dirty="0" smtClean="0"/>
              <a:t>Commented out code, </a:t>
            </a:r>
            <a:r>
              <a:rPr lang="en-US" smtClean="0"/>
              <a:t>duplicate code</a:t>
            </a:r>
            <a:endParaRPr lang="en-US" dirty="0" smtClean="0"/>
          </a:p>
        </p:txBody>
      </p:sp>
      <p:sp>
        <p:nvSpPr>
          <p:cNvPr id="4" name="Slide Number Placeholder 3"/>
          <p:cNvSpPr>
            <a:spLocks noGrp="1"/>
          </p:cNvSpPr>
          <p:nvPr>
            <p:ph type="sldNum" sz="quarter" idx="10"/>
          </p:nvPr>
        </p:nvSpPr>
        <p:spPr/>
        <p:txBody>
          <a:bodyPr/>
          <a:lstStyle/>
          <a:p>
            <a:fld id="{6F3C4AAC-BC2D-6648-BCFD-01E5EA3C0056}" type="slidenum">
              <a:rPr lang="en-US" smtClean="0"/>
              <a:t>11</a:t>
            </a:fld>
            <a:endParaRPr lang="en-US"/>
          </a:p>
        </p:txBody>
      </p:sp>
    </p:spTree>
    <p:extLst>
      <p:ext uri="{BB962C8B-B14F-4D97-AF65-F5344CB8AC3E}">
        <p14:creationId xmlns:p14="http://schemas.microsoft.com/office/powerpoint/2010/main" val="1132291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ACED457-BC33-7542-8A13-618A6BBB2A52}" type="datetimeFigureOut">
              <a:rPr lang="en-US" smtClean="0"/>
              <a:t>18/08/13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41683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ACED457-BC33-7542-8A13-618A6BBB2A52}" type="datetimeFigureOut">
              <a:rPr lang="en-US" smtClean="0"/>
              <a:t>18/08/13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1477095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ACED457-BC33-7542-8A13-618A6BBB2A52}" type="datetimeFigureOut">
              <a:rPr lang="en-US" smtClean="0"/>
              <a:t>18/08/13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1928331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ACED457-BC33-7542-8A13-618A6BBB2A52}" type="datetimeFigureOut">
              <a:rPr lang="en-US" smtClean="0"/>
              <a:t>18/08/13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254848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ACED457-BC33-7542-8A13-618A6BBB2A52}" type="datetimeFigureOut">
              <a:rPr lang="en-US" smtClean="0"/>
              <a:t>18/08/13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1082908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ACED457-BC33-7542-8A13-618A6BBB2A52}" type="datetimeFigureOut">
              <a:rPr lang="en-US" smtClean="0"/>
              <a:t>18/08/13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867676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ACED457-BC33-7542-8A13-618A6BBB2A52}" type="datetimeFigureOut">
              <a:rPr lang="en-US" smtClean="0"/>
              <a:t>18/08/13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2585144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ACED457-BC33-7542-8A13-618A6BBB2A52}" type="datetimeFigureOut">
              <a:rPr lang="en-US" smtClean="0"/>
              <a:t>18/08/13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398304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CED457-BC33-7542-8A13-618A6BBB2A52}" type="datetimeFigureOut">
              <a:rPr lang="en-US" smtClean="0"/>
              <a:t>18/08/13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2936166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CED457-BC33-7542-8A13-618A6BBB2A52}" type="datetimeFigureOut">
              <a:rPr lang="en-US" smtClean="0"/>
              <a:t>18/08/13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3693677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CED457-BC33-7542-8A13-618A6BBB2A52}" type="datetimeFigureOut">
              <a:rPr lang="en-US" smtClean="0"/>
              <a:t>18/08/13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0368AF-7652-6B4C-A3F3-FB69FCDB5A80}" type="slidenum">
              <a:rPr lang="en-US" smtClean="0"/>
              <a:t>‹#›</a:t>
            </a:fld>
            <a:endParaRPr lang="en-US"/>
          </a:p>
        </p:txBody>
      </p:sp>
    </p:spTree>
    <p:extLst>
      <p:ext uri="{BB962C8B-B14F-4D97-AF65-F5344CB8AC3E}">
        <p14:creationId xmlns:p14="http://schemas.microsoft.com/office/powerpoint/2010/main" val="23712955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CED457-BC33-7542-8A13-618A6BBB2A52}" type="datetimeFigureOut">
              <a:rPr lang="en-US" smtClean="0"/>
              <a:t>18/08/13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0368AF-7652-6B4C-A3F3-FB69FCDB5A80}" type="slidenum">
              <a:rPr lang="en-US" smtClean="0"/>
              <a:t>‹#›</a:t>
            </a:fld>
            <a:endParaRPr lang="en-US"/>
          </a:p>
        </p:txBody>
      </p:sp>
    </p:spTree>
    <p:extLst>
      <p:ext uri="{BB962C8B-B14F-4D97-AF65-F5344CB8AC3E}">
        <p14:creationId xmlns:p14="http://schemas.microsoft.com/office/powerpoint/2010/main" val="2513794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8.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9.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0.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1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emf"/><Relationship Id="rId3" Type="http://schemas.openxmlformats.org/officeDocument/2006/relationships/image" Target="../media/image1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emf"/><Relationship Id="rId3" Type="http://schemas.openxmlformats.org/officeDocument/2006/relationships/image" Target="../media/image15.emf"/></Relationships>
</file>

<file path=ppt/slides/_rels/slide26.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7.emf"/><Relationship Id="rId1" Type="http://schemas.openxmlformats.org/officeDocument/2006/relationships/slideLayout" Target="../slideLayouts/slideLayout6.xml"/><Relationship Id="rId2" Type="http://schemas.openxmlformats.org/officeDocument/2006/relationships/image" Target="../media/image14.emf"/></Relationships>
</file>

<file path=ppt/slides/_rels/slide27.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emf"/><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19.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0.emf"/></Relationships>
</file>

<file path=ppt/slides/_rels/slide38.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0.emf"/></Relationships>
</file>

<file path=ppt/slides/_rels/slide42.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3.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0.emf"/></Relationships>
</file>

<file path=ppt/slides/_rels/slide46.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 Id="rId3" Type="http://schemas.openxmlformats.org/officeDocument/2006/relationships/image" Target="../media/image26.png"/></Relationships>
</file>

<file path=ppt/slides/_rels/slide48.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9.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4" Type="http://schemas.openxmlformats.org/officeDocument/2006/relationships/image" Target="../media/image4.jpeg"/><Relationship Id="rId5" Type="http://schemas.openxmlformats.org/officeDocument/2006/relationships/image" Target="../media/image5.jpeg"/><Relationship Id="rId1" Type="http://schemas.openxmlformats.org/officeDocument/2006/relationships/tags" Target="../tags/tag1.xml"/><Relationship Id="rId2"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7.emf"/><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2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21.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21.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1.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21.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21.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21.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e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 Id="rId3"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4" Type="http://schemas.openxmlformats.org/officeDocument/2006/relationships/image" Target="../media/image4.jpeg"/><Relationship Id="rId1" Type="http://schemas.openxmlformats.org/officeDocument/2006/relationships/tags" Target="../tags/tag2.x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jpeg"/><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34529" y="4544670"/>
            <a:ext cx="7772400" cy="1470025"/>
          </a:xfrm>
        </p:spPr>
        <p:txBody>
          <a:bodyPr/>
          <a:lstStyle/>
          <a:p>
            <a:r>
              <a:rPr lang="en-US" dirty="0" smtClean="0">
                <a:latin typeface="Noteworthy Light"/>
                <a:cs typeface="Noteworthy Light"/>
              </a:rPr>
              <a:t>Object Oriented </a:t>
            </a:r>
            <a:r>
              <a:rPr lang="en-US" dirty="0" err="1" smtClean="0">
                <a:latin typeface="Noteworthy Light"/>
                <a:cs typeface="Noteworthy Light"/>
              </a:rPr>
              <a:t>Bootcamp</a:t>
            </a:r>
            <a:endParaRPr lang="en-US" dirty="0">
              <a:latin typeface="Noteworthy Light"/>
              <a:cs typeface="Noteworthy Light"/>
            </a:endParaRPr>
          </a:p>
        </p:txBody>
      </p:sp>
    </p:spTree>
    <p:extLst>
      <p:ext uri="{BB962C8B-B14F-4D97-AF65-F5344CB8AC3E}">
        <p14:creationId xmlns:p14="http://schemas.microsoft.com/office/powerpoint/2010/main" val="236287842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What’s coming up…</a:t>
            </a:r>
            <a:endParaRPr lang="en-US" dirty="0"/>
          </a:p>
        </p:txBody>
      </p:sp>
      <p:sp>
        <p:nvSpPr>
          <p:cNvPr id="5" name="Content Placeholder 4"/>
          <p:cNvSpPr>
            <a:spLocks noGrp="1"/>
          </p:cNvSpPr>
          <p:nvPr>
            <p:ph idx="1"/>
          </p:nvPr>
        </p:nvSpPr>
        <p:spPr/>
        <p:txBody>
          <a:bodyPr/>
          <a:lstStyle/>
          <a:p>
            <a:r>
              <a:rPr lang="en-US" dirty="0" smtClean="0"/>
              <a:t>Artifacts in the room</a:t>
            </a:r>
            <a:endParaRPr lang="en-US" dirty="0"/>
          </a:p>
          <a:p>
            <a:r>
              <a:rPr lang="en-US" dirty="0" smtClean="0"/>
              <a:t>Coding problems</a:t>
            </a:r>
          </a:p>
          <a:p>
            <a:pPr lvl="1"/>
            <a:r>
              <a:rPr lang="en-US" dirty="0" smtClean="0"/>
              <a:t>Area and perimeter</a:t>
            </a:r>
          </a:p>
          <a:p>
            <a:pPr lvl="1"/>
            <a:r>
              <a:rPr lang="en-US" dirty="0" smtClean="0"/>
              <a:t>Chance</a:t>
            </a:r>
          </a:p>
          <a:p>
            <a:pPr lvl="1"/>
            <a:r>
              <a:rPr lang="en-US" dirty="0" smtClean="0"/>
              <a:t>Units of Measure</a:t>
            </a:r>
          </a:p>
          <a:p>
            <a:pPr lvl="1"/>
            <a:r>
              <a:rPr lang="en-US" dirty="0" smtClean="0"/>
              <a:t>Stocking a store</a:t>
            </a:r>
          </a:p>
          <a:p>
            <a:pPr lvl="1"/>
            <a:endParaRPr lang="en-US" dirty="0" smtClean="0"/>
          </a:p>
        </p:txBody>
      </p:sp>
    </p:spTree>
    <p:extLst>
      <p:ext uri="{BB962C8B-B14F-4D97-AF65-F5344CB8AC3E}">
        <p14:creationId xmlns:p14="http://schemas.microsoft.com/office/powerpoint/2010/main" val="42241999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189991"/>
            <a:ext cx="8229600" cy="1143000"/>
          </a:xfrm>
        </p:spPr>
        <p:txBody>
          <a:bodyPr>
            <a:noAutofit/>
          </a:bodyPr>
          <a:lstStyle/>
          <a:p>
            <a:r>
              <a:rPr lang="en-US" sz="3600" dirty="0" smtClean="0">
                <a:latin typeface="Noteworthy Light"/>
                <a:cs typeface="Noteworthy Light"/>
              </a:rPr>
              <a:t>As a math student, I want to represent a rectangle</a:t>
            </a:r>
            <a:endParaRPr lang="en-US" sz="3600" dirty="0">
              <a:latin typeface="Noteworthy Light"/>
              <a:cs typeface="Noteworthy Light"/>
            </a:endParaRPr>
          </a:p>
        </p:txBody>
      </p:sp>
      <p:pic>
        <p:nvPicPr>
          <p:cNvPr id="2" name="Picture 1" descr="little rectang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0916" y="2565399"/>
            <a:ext cx="4634835" cy="3590365"/>
          </a:xfrm>
          <a:prstGeom prst="rect">
            <a:avLst/>
          </a:prstGeom>
        </p:spPr>
      </p:pic>
    </p:spTree>
    <p:extLst>
      <p:ext uri="{BB962C8B-B14F-4D97-AF65-F5344CB8AC3E}">
        <p14:creationId xmlns:p14="http://schemas.microsoft.com/office/powerpoint/2010/main" val="53127211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189991"/>
            <a:ext cx="8229600" cy="1143000"/>
          </a:xfrm>
        </p:spPr>
        <p:txBody>
          <a:bodyPr>
            <a:noAutofit/>
          </a:bodyPr>
          <a:lstStyle/>
          <a:p>
            <a:r>
              <a:rPr lang="en-US" sz="3600" dirty="0" smtClean="0">
                <a:latin typeface="Noteworthy Light"/>
                <a:cs typeface="Noteworthy Light"/>
              </a:rPr>
              <a:t>As a math student, I want to represent a rectangle, so that I will be able to calculate area</a:t>
            </a:r>
            <a:endParaRPr lang="en-US" sz="3600" dirty="0">
              <a:latin typeface="Noteworthy Light"/>
              <a:cs typeface="Noteworthy Light"/>
            </a:endParaRPr>
          </a:p>
        </p:txBody>
      </p:sp>
      <p:pic>
        <p:nvPicPr>
          <p:cNvPr id="2" name="Picture 1" descr="little rectang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0916" y="2565399"/>
            <a:ext cx="4634835" cy="3590365"/>
          </a:xfrm>
          <a:prstGeom prst="rect">
            <a:avLst/>
          </a:prstGeom>
        </p:spPr>
      </p:pic>
    </p:spTree>
    <p:extLst>
      <p:ext uri="{BB962C8B-B14F-4D97-AF65-F5344CB8AC3E}">
        <p14:creationId xmlns:p14="http://schemas.microsoft.com/office/powerpoint/2010/main" val="384992239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189991"/>
            <a:ext cx="8229600" cy="1143000"/>
          </a:xfrm>
        </p:spPr>
        <p:txBody>
          <a:bodyPr>
            <a:noAutofit/>
          </a:bodyPr>
          <a:lstStyle/>
          <a:p>
            <a:r>
              <a:rPr lang="en-US" sz="3600" dirty="0" smtClean="0">
                <a:latin typeface="Noteworthy Light"/>
                <a:cs typeface="Noteworthy Light"/>
              </a:rPr>
              <a:t>As a math student, I want to represent a rectangle, so that I will be able to calculate perimeter</a:t>
            </a:r>
            <a:endParaRPr lang="en-US" sz="3600" dirty="0">
              <a:latin typeface="Noteworthy Light"/>
              <a:cs typeface="Noteworthy Light"/>
            </a:endParaRPr>
          </a:p>
        </p:txBody>
      </p:sp>
      <p:pic>
        <p:nvPicPr>
          <p:cNvPr id="2" name="Picture 1" descr="little rectang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0916" y="2565399"/>
            <a:ext cx="4634835" cy="3590365"/>
          </a:xfrm>
          <a:prstGeom prst="rect">
            <a:avLst/>
          </a:prstGeom>
        </p:spPr>
      </p:pic>
    </p:spTree>
    <p:extLst>
      <p:ext uri="{BB962C8B-B14F-4D97-AF65-F5344CB8AC3E}">
        <p14:creationId xmlns:p14="http://schemas.microsoft.com/office/powerpoint/2010/main" val="190608892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457200" y="1189991"/>
            <a:ext cx="8229600" cy="1143000"/>
          </a:xfrm>
        </p:spPr>
        <p:txBody>
          <a:bodyPr>
            <a:noAutofit/>
          </a:bodyPr>
          <a:lstStyle/>
          <a:p>
            <a:r>
              <a:rPr lang="en-US" sz="3600" dirty="0" smtClean="0">
                <a:latin typeface="Noteworthy Light"/>
                <a:cs typeface="Noteworthy Light"/>
              </a:rPr>
              <a:t>As a math student, I want to represent a square, so that I can calculate its area and perimeter</a:t>
            </a:r>
            <a:endParaRPr lang="en-US" sz="3600" dirty="0">
              <a:latin typeface="Noteworthy Light"/>
              <a:cs typeface="Noteworthy Light"/>
            </a:endParaRPr>
          </a:p>
        </p:txBody>
      </p:sp>
      <p:pic>
        <p:nvPicPr>
          <p:cNvPr id="4" name="Picture 3" descr="little squar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8271" y="2511612"/>
            <a:ext cx="3665538" cy="3449918"/>
          </a:xfrm>
          <a:prstGeom prst="rect">
            <a:avLst/>
          </a:prstGeom>
        </p:spPr>
      </p:pic>
    </p:spTree>
    <p:extLst>
      <p:ext uri="{BB962C8B-B14F-4D97-AF65-F5344CB8AC3E}">
        <p14:creationId xmlns:p14="http://schemas.microsoft.com/office/powerpoint/2010/main" val="126835721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3920285"/>
            <a:ext cx="8229600" cy="1143000"/>
          </a:xfrm>
        </p:spPr>
        <p:txBody>
          <a:bodyPr/>
          <a:lstStyle/>
          <a:p>
            <a:r>
              <a:rPr lang="en-US" dirty="0" smtClean="0">
                <a:latin typeface="Noteworthy Light"/>
                <a:cs typeface="Noteworthy Light"/>
              </a:rPr>
              <a:t>Recap</a:t>
            </a:r>
            <a:endParaRPr lang="en-US" dirty="0">
              <a:latin typeface="Noteworthy Light"/>
              <a:cs typeface="Noteworthy Light"/>
            </a:endParaRPr>
          </a:p>
        </p:txBody>
      </p:sp>
      <p:pic>
        <p:nvPicPr>
          <p:cNvPr id="3" name="Picture 2" descr="little smiley fac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324" y="814107"/>
            <a:ext cx="3476864" cy="2844707"/>
          </a:xfrm>
          <a:prstGeom prst="rect">
            <a:avLst/>
          </a:prstGeom>
        </p:spPr>
      </p:pic>
    </p:spTree>
    <p:extLst>
      <p:ext uri="{BB962C8B-B14F-4D97-AF65-F5344CB8AC3E}">
        <p14:creationId xmlns:p14="http://schemas.microsoft.com/office/powerpoint/2010/main" val="191314380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457200" y="1189991"/>
            <a:ext cx="8229600" cy="1143000"/>
          </a:xfrm>
        </p:spPr>
        <p:txBody>
          <a:bodyPr>
            <a:normAutofit fontScale="90000"/>
          </a:bodyPr>
          <a:lstStyle/>
          <a:p>
            <a:r>
              <a:rPr lang="en-US" dirty="0" smtClean="0">
                <a:latin typeface="Noteworthy Light"/>
                <a:cs typeface="Noteworthy Light"/>
              </a:rPr>
              <a:t>As a math student, I want to represent a chance of getting tails when flipping a coin</a:t>
            </a:r>
            <a:endParaRPr lang="en-US" dirty="0">
              <a:latin typeface="Noteworthy Light"/>
              <a:cs typeface="Noteworthy Light"/>
            </a:endParaRPr>
          </a:p>
        </p:txBody>
      </p:sp>
      <p:pic>
        <p:nvPicPr>
          <p:cNvPr id="4" name="Picture 3" descr="skd188779sd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550" y="2804347"/>
            <a:ext cx="3657722" cy="3483980"/>
          </a:xfrm>
          <a:prstGeom prst="rect">
            <a:avLst/>
          </a:prstGeom>
        </p:spPr>
      </p:pic>
    </p:spTree>
    <p:extLst>
      <p:ext uri="{BB962C8B-B14F-4D97-AF65-F5344CB8AC3E}">
        <p14:creationId xmlns:p14="http://schemas.microsoft.com/office/powerpoint/2010/main" val="185908787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457200" y="1189991"/>
            <a:ext cx="8229600" cy="1143000"/>
          </a:xfrm>
        </p:spPr>
        <p:txBody>
          <a:bodyPr>
            <a:normAutofit fontScale="90000"/>
          </a:bodyPr>
          <a:lstStyle/>
          <a:p>
            <a:r>
              <a:rPr lang="en-US" dirty="0" smtClean="0">
                <a:latin typeface="Noteworthy Light"/>
                <a:cs typeface="Noteworthy Light"/>
              </a:rPr>
              <a:t>As a math student, I want to represent a chance of  </a:t>
            </a:r>
            <a:r>
              <a:rPr lang="en-US" b="1" dirty="0" smtClean="0">
                <a:latin typeface="Noteworthy Light"/>
                <a:cs typeface="Noteworthy Light"/>
              </a:rPr>
              <a:t>NOT</a:t>
            </a:r>
            <a:r>
              <a:rPr lang="en-US" dirty="0" smtClean="0">
                <a:latin typeface="Noteworthy Light"/>
                <a:cs typeface="Noteworthy Light"/>
              </a:rPr>
              <a:t> getting tails when flipping a coin</a:t>
            </a:r>
            <a:endParaRPr lang="en-US" dirty="0">
              <a:latin typeface="Noteworthy Light"/>
              <a:cs typeface="Noteworthy Light"/>
            </a:endParaRPr>
          </a:p>
        </p:txBody>
      </p:sp>
      <p:pic>
        <p:nvPicPr>
          <p:cNvPr id="4" name="Picture 3" descr="skd188779sd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550" y="2800127"/>
            <a:ext cx="3657722" cy="3483980"/>
          </a:xfrm>
          <a:prstGeom prst="rect">
            <a:avLst/>
          </a:prstGeom>
        </p:spPr>
      </p:pic>
      <p:sp>
        <p:nvSpPr>
          <p:cNvPr id="5" name="TextBox 4"/>
          <p:cNvSpPr txBox="1"/>
          <p:nvPr/>
        </p:nvSpPr>
        <p:spPr>
          <a:xfrm>
            <a:off x="1568824" y="2800127"/>
            <a:ext cx="866588" cy="3770263"/>
          </a:xfrm>
          <a:prstGeom prst="rect">
            <a:avLst/>
          </a:prstGeom>
          <a:noFill/>
        </p:spPr>
        <p:txBody>
          <a:bodyPr wrap="square" rtlCol="0">
            <a:spAutoFit/>
          </a:bodyPr>
          <a:lstStyle/>
          <a:p>
            <a:r>
              <a:rPr lang="en-US" sz="23900" dirty="0" smtClean="0">
                <a:solidFill>
                  <a:srgbClr val="FF0000"/>
                </a:solidFill>
                <a:latin typeface="Noteworthy Bold"/>
                <a:cs typeface="Noteworthy Bold"/>
              </a:rPr>
              <a:t>X</a:t>
            </a:r>
            <a:endParaRPr lang="en-US" sz="23900" dirty="0">
              <a:solidFill>
                <a:srgbClr val="FF0000"/>
              </a:solidFill>
              <a:latin typeface="Noteworthy Bold"/>
              <a:cs typeface="Noteworthy Bold"/>
            </a:endParaRPr>
          </a:p>
        </p:txBody>
      </p:sp>
    </p:spTree>
    <p:extLst>
      <p:ext uri="{BB962C8B-B14F-4D97-AF65-F5344CB8AC3E}">
        <p14:creationId xmlns:p14="http://schemas.microsoft.com/office/powerpoint/2010/main" val="195728497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457200" y="1189991"/>
            <a:ext cx="8229600" cy="1143000"/>
          </a:xfrm>
        </p:spPr>
        <p:txBody>
          <a:bodyPr>
            <a:normAutofit fontScale="90000"/>
          </a:bodyPr>
          <a:lstStyle/>
          <a:p>
            <a:r>
              <a:rPr lang="en-US" dirty="0" smtClean="0">
                <a:latin typeface="Noteworthy Light"/>
                <a:cs typeface="Noteworthy Light"/>
              </a:rPr>
              <a:t>As a math student, I want to represent a chance of  getting tails when flipping two coins</a:t>
            </a:r>
            <a:endParaRPr lang="en-US" dirty="0">
              <a:latin typeface="Noteworthy Light"/>
              <a:cs typeface="Noteworthy Light"/>
            </a:endParaRPr>
          </a:p>
        </p:txBody>
      </p:sp>
      <p:pic>
        <p:nvPicPr>
          <p:cNvPr id="4" name="Picture 3" descr="skd188779sd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550" y="2804347"/>
            <a:ext cx="3657722" cy="3483980"/>
          </a:xfrm>
          <a:prstGeom prst="rect">
            <a:avLst/>
          </a:prstGeom>
        </p:spPr>
      </p:pic>
      <p:pic>
        <p:nvPicPr>
          <p:cNvPr id="5" name="Picture 4" descr="skd188779sd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9078" y="2762100"/>
            <a:ext cx="3657722" cy="3483980"/>
          </a:xfrm>
          <a:prstGeom prst="rect">
            <a:avLst/>
          </a:prstGeom>
        </p:spPr>
      </p:pic>
    </p:spTree>
    <p:extLst>
      <p:ext uri="{BB962C8B-B14F-4D97-AF65-F5344CB8AC3E}">
        <p14:creationId xmlns:p14="http://schemas.microsoft.com/office/powerpoint/2010/main" val="81330907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457200" y="1189991"/>
            <a:ext cx="8229600" cy="1143000"/>
          </a:xfrm>
        </p:spPr>
        <p:txBody>
          <a:bodyPr>
            <a:normAutofit fontScale="90000"/>
          </a:bodyPr>
          <a:lstStyle/>
          <a:p>
            <a:r>
              <a:rPr lang="en-US" dirty="0" smtClean="0">
                <a:latin typeface="Noteworthy Light"/>
                <a:cs typeface="Noteworthy Light"/>
              </a:rPr>
              <a:t>As a math student, I want to represent a chance of  getting a 6 </a:t>
            </a:r>
            <a:r>
              <a:rPr lang="en-US" b="1" dirty="0" smtClean="0">
                <a:latin typeface="Noteworthy Light"/>
                <a:cs typeface="Noteworthy Light"/>
              </a:rPr>
              <a:t>and</a:t>
            </a:r>
            <a:r>
              <a:rPr lang="en-US" dirty="0" smtClean="0">
                <a:latin typeface="Noteworthy Light"/>
                <a:cs typeface="Noteworthy Light"/>
              </a:rPr>
              <a:t> a 5 when throwing two dice</a:t>
            </a:r>
            <a:endParaRPr lang="en-US" dirty="0">
              <a:latin typeface="Noteworthy Light"/>
              <a:cs typeface="Noteworthy Light"/>
            </a:endParaRPr>
          </a:p>
        </p:txBody>
      </p:sp>
      <p:pic>
        <p:nvPicPr>
          <p:cNvPr id="7" name="Picture 6" descr="Screen shot 2012-10-02 at 10.43.52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900" y="2603500"/>
            <a:ext cx="6667500" cy="4254500"/>
          </a:xfrm>
          <a:prstGeom prst="rect">
            <a:avLst/>
          </a:prstGeom>
        </p:spPr>
      </p:pic>
    </p:spTree>
    <p:extLst>
      <p:ext uri="{BB962C8B-B14F-4D97-AF65-F5344CB8AC3E}">
        <p14:creationId xmlns:p14="http://schemas.microsoft.com/office/powerpoint/2010/main" val="72366864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Who are we?</a:t>
            </a:r>
            <a:endParaRPr lang="en-US" dirty="0"/>
          </a:p>
        </p:txBody>
      </p:sp>
      <p:sp>
        <p:nvSpPr>
          <p:cNvPr id="7" name="TextBox 6"/>
          <p:cNvSpPr txBox="1"/>
          <p:nvPr/>
        </p:nvSpPr>
        <p:spPr>
          <a:xfrm>
            <a:off x="4885803" y="4782234"/>
            <a:ext cx="3505200" cy="646331"/>
          </a:xfrm>
          <a:prstGeom prst="rect">
            <a:avLst/>
          </a:prstGeom>
          <a:noFill/>
        </p:spPr>
        <p:txBody>
          <a:bodyPr wrap="square" rtlCol="0">
            <a:spAutoFit/>
          </a:bodyPr>
          <a:lstStyle/>
          <a:p>
            <a:pPr algn="ctr"/>
            <a:r>
              <a:rPr lang="en-US" b="1" dirty="0" smtClean="0"/>
              <a:t>Damon</a:t>
            </a:r>
            <a:r>
              <a:rPr lang="en-US" dirty="0" smtClean="0"/>
              <a:t> </a:t>
            </a:r>
            <a:r>
              <a:rPr lang="en-US" dirty="0" err="1" smtClean="0"/>
              <a:t>Maneice</a:t>
            </a:r>
            <a:endParaRPr lang="en-US" dirty="0" smtClean="0"/>
          </a:p>
          <a:p>
            <a:pPr algn="ctr"/>
            <a:r>
              <a:rPr lang="en-US" dirty="0" err="1" smtClean="0"/>
              <a:t>dmaneice</a:t>
            </a:r>
            <a:r>
              <a:rPr lang="en-US" sz="1800" dirty="0" err="1" smtClean="0">
                <a:solidFill>
                  <a:schemeClr val="tx1"/>
                </a:solidFill>
              </a:rPr>
              <a:t>@thoughtworks.com</a:t>
            </a:r>
            <a:endParaRPr lang="en-US" sz="1800" dirty="0" smtClean="0">
              <a:solidFill>
                <a:schemeClr val="tx1"/>
              </a:solidFill>
            </a:endParaRPr>
          </a:p>
        </p:txBody>
      </p:sp>
      <p:sp>
        <p:nvSpPr>
          <p:cNvPr id="8" name="TextBox 7"/>
          <p:cNvSpPr txBox="1"/>
          <p:nvPr/>
        </p:nvSpPr>
        <p:spPr>
          <a:xfrm>
            <a:off x="640381" y="4782234"/>
            <a:ext cx="3505200" cy="646331"/>
          </a:xfrm>
          <a:prstGeom prst="rect">
            <a:avLst/>
          </a:prstGeom>
          <a:noFill/>
        </p:spPr>
        <p:txBody>
          <a:bodyPr wrap="square" rtlCol="0">
            <a:spAutoFit/>
          </a:bodyPr>
          <a:lstStyle/>
          <a:p>
            <a:pPr algn="ctr"/>
            <a:r>
              <a:rPr lang="en-US" b="1" dirty="0" err="1" smtClean="0"/>
              <a:t>Saleem</a:t>
            </a:r>
            <a:r>
              <a:rPr lang="en-US" dirty="0" smtClean="0"/>
              <a:t> </a:t>
            </a:r>
            <a:r>
              <a:rPr lang="en-US" dirty="0" err="1" smtClean="0"/>
              <a:t>Siddiqui</a:t>
            </a:r>
            <a:endParaRPr lang="en-US" dirty="0" smtClean="0"/>
          </a:p>
          <a:p>
            <a:pPr algn="ctr"/>
            <a:r>
              <a:rPr lang="en-US" dirty="0" err="1" smtClean="0"/>
              <a:t>saleem@thoughtworks.com</a:t>
            </a:r>
            <a:endParaRPr lang="en-US" dirty="0" smtClean="0"/>
          </a:p>
        </p:txBody>
      </p:sp>
      <p:pic>
        <p:nvPicPr>
          <p:cNvPr id="2" name="Picture 1" descr="Screen shot 2012-09-27 at 4.46.1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1217" y="1417638"/>
            <a:ext cx="2235200" cy="2946400"/>
          </a:xfrm>
          <a:prstGeom prst="rect">
            <a:avLst/>
          </a:prstGeom>
        </p:spPr>
      </p:pic>
      <p:pic>
        <p:nvPicPr>
          <p:cNvPr id="5" name="Picture 4" descr="Screen shot 2012-09-27 at 4.47.29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0301" y="1397382"/>
            <a:ext cx="2463800" cy="3035300"/>
          </a:xfrm>
          <a:prstGeom prst="rect">
            <a:avLst/>
          </a:prstGeom>
        </p:spPr>
      </p:pic>
    </p:spTree>
    <p:extLst>
      <p:ext uri="{BB962C8B-B14F-4D97-AF65-F5344CB8AC3E}">
        <p14:creationId xmlns:p14="http://schemas.microsoft.com/office/powerpoint/2010/main" val="35034764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457200" y="1189991"/>
            <a:ext cx="8229600" cy="1143000"/>
          </a:xfrm>
        </p:spPr>
        <p:txBody>
          <a:bodyPr>
            <a:normAutofit fontScale="90000"/>
          </a:bodyPr>
          <a:lstStyle/>
          <a:p>
            <a:r>
              <a:rPr lang="en-US" dirty="0" smtClean="0">
                <a:latin typeface="Noteworthy Light"/>
                <a:cs typeface="Noteworthy Light"/>
              </a:rPr>
              <a:t>As a math student, I want to represent a chance of  getting at least one tails when flipping two coins</a:t>
            </a:r>
            <a:endParaRPr lang="en-US" dirty="0">
              <a:latin typeface="Noteworthy Light"/>
              <a:cs typeface="Noteworthy Light"/>
            </a:endParaRPr>
          </a:p>
        </p:txBody>
      </p:sp>
      <p:pic>
        <p:nvPicPr>
          <p:cNvPr id="4" name="Picture 3" descr="skd188779sd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550" y="2985751"/>
            <a:ext cx="3657722" cy="3483980"/>
          </a:xfrm>
          <a:prstGeom prst="rect">
            <a:avLst/>
          </a:prstGeom>
        </p:spPr>
      </p:pic>
      <p:pic>
        <p:nvPicPr>
          <p:cNvPr id="5" name="Picture 4" descr="skd188779sd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9078" y="2862880"/>
            <a:ext cx="3657722" cy="3483980"/>
          </a:xfrm>
          <a:prstGeom prst="rect">
            <a:avLst/>
          </a:prstGeom>
        </p:spPr>
      </p:pic>
      <p:sp>
        <p:nvSpPr>
          <p:cNvPr id="6" name="TextBox 5"/>
          <p:cNvSpPr txBox="1"/>
          <p:nvPr/>
        </p:nvSpPr>
        <p:spPr>
          <a:xfrm>
            <a:off x="1568824" y="2800127"/>
            <a:ext cx="866588" cy="3770263"/>
          </a:xfrm>
          <a:prstGeom prst="rect">
            <a:avLst/>
          </a:prstGeom>
          <a:noFill/>
        </p:spPr>
        <p:txBody>
          <a:bodyPr wrap="square" rtlCol="0">
            <a:spAutoFit/>
          </a:bodyPr>
          <a:lstStyle/>
          <a:p>
            <a:r>
              <a:rPr lang="en-US" sz="23900" dirty="0" smtClean="0">
                <a:solidFill>
                  <a:srgbClr val="FF0000"/>
                </a:solidFill>
                <a:latin typeface="Noteworthy Bold"/>
                <a:cs typeface="Noteworthy Bold"/>
              </a:rPr>
              <a:t>?</a:t>
            </a:r>
            <a:endParaRPr lang="en-US" sz="23900" dirty="0">
              <a:solidFill>
                <a:srgbClr val="FF0000"/>
              </a:solidFill>
              <a:latin typeface="Noteworthy Bold"/>
              <a:cs typeface="Noteworthy Bold"/>
            </a:endParaRPr>
          </a:p>
        </p:txBody>
      </p:sp>
    </p:spTree>
    <p:extLst>
      <p:ext uri="{BB962C8B-B14F-4D97-AF65-F5344CB8AC3E}">
        <p14:creationId xmlns:p14="http://schemas.microsoft.com/office/powerpoint/2010/main" val="150641523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457200" y="1189991"/>
            <a:ext cx="8229600" cy="1143000"/>
          </a:xfrm>
        </p:spPr>
        <p:txBody>
          <a:bodyPr>
            <a:normAutofit/>
          </a:bodyPr>
          <a:lstStyle/>
          <a:p>
            <a:r>
              <a:rPr lang="en-US" dirty="0" smtClean="0">
                <a:latin typeface="Noteworthy Light"/>
                <a:cs typeface="Noteworthy Light"/>
              </a:rPr>
              <a:t>De </a:t>
            </a:r>
            <a:r>
              <a:rPr lang="en-US" dirty="0" err="1" smtClean="0">
                <a:latin typeface="Noteworthy Light"/>
                <a:cs typeface="Noteworthy Light"/>
              </a:rPr>
              <a:t>morgan’s</a:t>
            </a:r>
            <a:r>
              <a:rPr lang="en-US" dirty="0" smtClean="0">
                <a:latin typeface="Noteworthy Light"/>
                <a:cs typeface="Noteworthy Light"/>
              </a:rPr>
              <a:t> law</a:t>
            </a:r>
            <a:endParaRPr lang="en-US" dirty="0">
              <a:latin typeface="Noteworthy Light"/>
              <a:cs typeface="Noteworthy Light"/>
            </a:endParaRPr>
          </a:p>
        </p:txBody>
      </p:sp>
      <p:sp>
        <p:nvSpPr>
          <p:cNvPr id="4" name="Title 3"/>
          <p:cNvSpPr txBox="1">
            <a:spLocks/>
          </p:cNvSpPr>
          <p:nvPr/>
        </p:nvSpPr>
        <p:spPr>
          <a:xfrm>
            <a:off x="609600" y="3419215"/>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dirty="0">
              <a:latin typeface="Noteworthy Light"/>
              <a:cs typeface="Noteworthy Light"/>
            </a:endParaRPr>
          </a:p>
        </p:txBody>
      </p:sp>
      <p:sp>
        <p:nvSpPr>
          <p:cNvPr id="5" name="Title 3"/>
          <p:cNvSpPr txBox="1">
            <a:spLocks/>
          </p:cNvSpPr>
          <p:nvPr/>
        </p:nvSpPr>
        <p:spPr>
          <a:xfrm>
            <a:off x="609600" y="3732979"/>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latin typeface="Noteworthy Light"/>
                <a:cs typeface="Noteworthy Light"/>
              </a:rPr>
              <a:t> P(A||B) = !(</a:t>
            </a:r>
            <a:r>
              <a:rPr lang="en-US" dirty="0">
                <a:solidFill>
                  <a:srgbClr val="FF0000"/>
                </a:solidFill>
                <a:latin typeface="Noteworthy Light"/>
                <a:cs typeface="Noteworthy Light"/>
              </a:rPr>
              <a:t>!P(A)</a:t>
            </a:r>
            <a:r>
              <a:rPr lang="en-US" dirty="0">
                <a:latin typeface="Noteworthy Light"/>
                <a:cs typeface="Noteworthy Light"/>
              </a:rPr>
              <a:t> &amp;&amp; </a:t>
            </a:r>
            <a:r>
              <a:rPr lang="en-US" dirty="0">
                <a:solidFill>
                  <a:srgbClr val="FF0000"/>
                </a:solidFill>
                <a:latin typeface="Noteworthy Light"/>
                <a:cs typeface="Noteworthy Light"/>
              </a:rPr>
              <a:t>!P(B)</a:t>
            </a:r>
            <a:r>
              <a:rPr lang="en-US" dirty="0">
                <a:latin typeface="Noteworthy Light"/>
                <a:cs typeface="Noteworthy Light"/>
              </a:rPr>
              <a:t>)</a:t>
            </a:r>
          </a:p>
        </p:txBody>
      </p:sp>
    </p:spTree>
    <p:extLst>
      <p:ext uri="{BB962C8B-B14F-4D97-AF65-F5344CB8AC3E}">
        <p14:creationId xmlns:p14="http://schemas.microsoft.com/office/powerpoint/2010/main" val="362171152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3920285"/>
            <a:ext cx="8229600" cy="1143000"/>
          </a:xfrm>
        </p:spPr>
        <p:txBody>
          <a:bodyPr/>
          <a:lstStyle/>
          <a:p>
            <a:r>
              <a:rPr lang="en-US" dirty="0" smtClean="0">
                <a:latin typeface="Noteworthy Light"/>
                <a:cs typeface="Noteworthy Light"/>
              </a:rPr>
              <a:t>Recap</a:t>
            </a:r>
            <a:endParaRPr lang="en-US" dirty="0">
              <a:latin typeface="Noteworthy Light"/>
              <a:cs typeface="Noteworthy Light"/>
            </a:endParaRPr>
          </a:p>
        </p:txBody>
      </p:sp>
      <p:pic>
        <p:nvPicPr>
          <p:cNvPr id="3" name="Picture 2" descr="little smiley fac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324" y="814107"/>
            <a:ext cx="3476864" cy="2844707"/>
          </a:xfrm>
          <a:prstGeom prst="rect">
            <a:avLst/>
          </a:prstGeom>
        </p:spPr>
      </p:pic>
    </p:spTree>
    <p:extLst>
      <p:ext uri="{BB962C8B-B14F-4D97-AF65-F5344CB8AC3E}">
        <p14:creationId xmlns:p14="http://schemas.microsoft.com/office/powerpoint/2010/main" val="372708816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Master XD chart no text.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200" y="779929"/>
            <a:ext cx="7086600" cy="5029200"/>
          </a:xfrm>
          <a:prstGeom prst="rect">
            <a:avLst/>
          </a:prstGeom>
        </p:spPr>
      </p:pic>
      <p:sp>
        <p:nvSpPr>
          <p:cNvPr id="3" name="Title 3"/>
          <p:cNvSpPr>
            <a:spLocks noGrp="1"/>
          </p:cNvSpPr>
          <p:nvPr>
            <p:ph type="title"/>
          </p:nvPr>
        </p:nvSpPr>
        <p:spPr>
          <a:xfrm>
            <a:off x="457200" y="2332991"/>
            <a:ext cx="8229600" cy="1143000"/>
          </a:xfrm>
        </p:spPr>
        <p:txBody>
          <a:bodyPr>
            <a:normAutofit/>
          </a:bodyPr>
          <a:lstStyle/>
          <a:p>
            <a:r>
              <a:rPr lang="en-US" dirty="0" smtClean="0">
                <a:latin typeface="Noteworthy Light"/>
                <a:cs typeface="Noteworthy Light"/>
              </a:rPr>
              <a:t>Object interactions</a:t>
            </a:r>
            <a:endParaRPr lang="en-US" dirty="0">
              <a:latin typeface="Noteworthy Light"/>
              <a:cs typeface="Noteworthy Light"/>
            </a:endParaRPr>
          </a:p>
        </p:txBody>
      </p:sp>
    </p:spTree>
    <p:extLst>
      <p:ext uri="{BB962C8B-B14F-4D97-AF65-F5344CB8AC3E}">
        <p14:creationId xmlns:p14="http://schemas.microsoft.com/office/powerpoint/2010/main" val="81548819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rrow01.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8358784" flipH="1">
            <a:off x="2997200" y="3060700"/>
            <a:ext cx="3156140" cy="728340"/>
          </a:xfrm>
          <a:prstGeom prst="rect">
            <a:avLst/>
          </a:prstGeom>
        </p:spPr>
      </p:pic>
      <p:sp>
        <p:nvSpPr>
          <p:cNvPr id="3" name="Title 3"/>
          <p:cNvSpPr>
            <a:spLocks noGrp="1"/>
          </p:cNvSpPr>
          <p:nvPr>
            <p:ph type="title"/>
          </p:nvPr>
        </p:nvSpPr>
        <p:spPr>
          <a:xfrm>
            <a:off x="457200" y="2332991"/>
            <a:ext cx="8229600" cy="1143000"/>
          </a:xfrm>
        </p:spPr>
        <p:txBody>
          <a:bodyPr>
            <a:normAutofit/>
          </a:bodyPr>
          <a:lstStyle/>
          <a:p>
            <a:r>
              <a:rPr lang="en-US" dirty="0" smtClean="0">
                <a:latin typeface="Noteworthy Light"/>
                <a:cs typeface="Noteworthy Light"/>
              </a:rPr>
              <a:t>Delegations</a:t>
            </a:r>
            <a:endParaRPr lang="en-US" dirty="0">
              <a:latin typeface="Noteworthy Light"/>
              <a:cs typeface="Noteworthy Light"/>
            </a:endParaRPr>
          </a:p>
        </p:txBody>
      </p:sp>
      <p:pic>
        <p:nvPicPr>
          <p:cNvPr id="4" name="Picture 3" descr="little dark purp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2023" y="4008716"/>
            <a:ext cx="1619624" cy="2170985"/>
          </a:xfrm>
          <a:prstGeom prst="rect">
            <a:avLst/>
          </a:prstGeom>
        </p:spPr>
      </p:pic>
      <p:pic>
        <p:nvPicPr>
          <p:cNvPr id="5" name="Picture 4" descr="little dark purp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6894" y="425822"/>
            <a:ext cx="1619624" cy="2170985"/>
          </a:xfrm>
          <a:prstGeom prst="rect">
            <a:avLst/>
          </a:prstGeom>
        </p:spPr>
      </p:pic>
    </p:spTree>
    <p:extLst>
      <p:ext uri="{BB962C8B-B14F-4D97-AF65-F5344CB8AC3E}">
        <p14:creationId xmlns:p14="http://schemas.microsoft.com/office/powerpoint/2010/main" val="88159989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orner arrow.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2449" y="2061883"/>
            <a:ext cx="3284924" cy="2420470"/>
          </a:xfrm>
          <a:prstGeom prst="rect">
            <a:avLst/>
          </a:prstGeom>
        </p:spPr>
      </p:pic>
      <p:sp>
        <p:nvSpPr>
          <p:cNvPr id="3" name="Title 3"/>
          <p:cNvSpPr>
            <a:spLocks noGrp="1"/>
          </p:cNvSpPr>
          <p:nvPr>
            <p:ph type="title"/>
          </p:nvPr>
        </p:nvSpPr>
        <p:spPr>
          <a:xfrm>
            <a:off x="457200" y="2332991"/>
            <a:ext cx="8229600" cy="1143000"/>
          </a:xfrm>
        </p:spPr>
        <p:txBody>
          <a:bodyPr>
            <a:normAutofit/>
          </a:bodyPr>
          <a:lstStyle/>
          <a:p>
            <a:r>
              <a:rPr lang="en-US" dirty="0" smtClean="0">
                <a:latin typeface="Noteworthy Light"/>
                <a:cs typeface="Noteworthy Light"/>
              </a:rPr>
              <a:t>Collaboration</a:t>
            </a:r>
            <a:endParaRPr lang="en-US" dirty="0">
              <a:latin typeface="Noteworthy Light"/>
              <a:cs typeface="Noteworthy Light"/>
            </a:endParaRPr>
          </a:p>
        </p:txBody>
      </p:sp>
      <p:pic>
        <p:nvPicPr>
          <p:cNvPr id="4" name="Picture 3" descr="little dark purp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2023" y="4008716"/>
            <a:ext cx="1619624" cy="2170985"/>
          </a:xfrm>
          <a:prstGeom prst="rect">
            <a:avLst/>
          </a:prstGeom>
        </p:spPr>
      </p:pic>
      <p:pic>
        <p:nvPicPr>
          <p:cNvPr id="5" name="Picture 4" descr="little dark purp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6894" y="425822"/>
            <a:ext cx="1619624" cy="2170985"/>
          </a:xfrm>
          <a:prstGeom prst="rect">
            <a:avLst/>
          </a:prstGeom>
        </p:spPr>
      </p:pic>
    </p:spTree>
    <p:extLst>
      <p:ext uri="{BB962C8B-B14F-4D97-AF65-F5344CB8AC3E}">
        <p14:creationId xmlns:p14="http://schemas.microsoft.com/office/powerpoint/2010/main" val="359765850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rrow01.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8856683" flipH="1" flipV="1">
            <a:off x="2997200" y="3060700"/>
            <a:ext cx="3156140" cy="728340"/>
          </a:xfrm>
          <a:prstGeom prst="rect">
            <a:avLst/>
          </a:prstGeom>
        </p:spPr>
      </p:pic>
      <p:sp>
        <p:nvSpPr>
          <p:cNvPr id="3" name="Title 3"/>
          <p:cNvSpPr>
            <a:spLocks noGrp="1"/>
          </p:cNvSpPr>
          <p:nvPr>
            <p:ph type="title"/>
          </p:nvPr>
        </p:nvSpPr>
        <p:spPr>
          <a:xfrm>
            <a:off x="457200" y="2332991"/>
            <a:ext cx="8229600" cy="1143000"/>
          </a:xfrm>
        </p:spPr>
        <p:txBody>
          <a:bodyPr>
            <a:normAutofit/>
          </a:bodyPr>
          <a:lstStyle/>
          <a:p>
            <a:r>
              <a:rPr lang="en-US" dirty="0" smtClean="0">
                <a:latin typeface="Noteworthy Light"/>
                <a:cs typeface="Noteworthy Light"/>
              </a:rPr>
              <a:t>Inheritance</a:t>
            </a:r>
            <a:endParaRPr lang="en-US" dirty="0">
              <a:latin typeface="Noteworthy Light"/>
              <a:cs typeface="Noteworthy Light"/>
            </a:endParaRPr>
          </a:p>
        </p:txBody>
      </p:sp>
      <p:pic>
        <p:nvPicPr>
          <p:cNvPr id="5" name="Picture 4" descr="little dark purp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6894" y="425822"/>
            <a:ext cx="1619624" cy="2170985"/>
          </a:xfrm>
          <a:prstGeom prst="rect">
            <a:avLst/>
          </a:prstGeom>
        </p:spPr>
      </p:pic>
      <p:pic>
        <p:nvPicPr>
          <p:cNvPr id="2" name="Picture 1" descr="3 little dudes.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64659" y="4799201"/>
            <a:ext cx="2324100" cy="812800"/>
          </a:xfrm>
          <a:prstGeom prst="rect">
            <a:avLst/>
          </a:prstGeom>
        </p:spPr>
      </p:pic>
    </p:spTree>
    <p:extLst>
      <p:ext uri="{BB962C8B-B14F-4D97-AF65-F5344CB8AC3E}">
        <p14:creationId xmlns:p14="http://schemas.microsoft.com/office/powerpoint/2010/main" val="3597658503"/>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307788" y="629697"/>
            <a:ext cx="8229600" cy="1143000"/>
          </a:xfrm>
        </p:spPr>
        <p:txBody>
          <a:bodyPr>
            <a:normAutofit/>
          </a:bodyPr>
          <a:lstStyle/>
          <a:p>
            <a:r>
              <a:rPr lang="en-US" dirty="0" smtClean="0">
                <a:latin typeface="Noteworthy Light"/>
                <a:cs typeface="Noteworthy Light"/>
              </a:rPr>
              <a:t>3 != 3</a:t>
            </a:r>
            <a:endParaRPr lang="en-US" dirty="0">
              <a:latin typeface="Noteworthy Light"/>
              <a:cs typeface="Noteworthy Light"/>
            </a:endParaRPr>
          </a:p>
        </p:txBody>
      </p:sp>
      <p:pic>
        <p:nvPicPr>
          <p:cNvPr id="5" name="Picture 4" descr="3 little dudes.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600" y="3122706"/>
            <a:ext cx="2324100" cy="812800"/>
          </a:xfrm>
          <a:prstGeom prst="rect">
            <a:avLst/>
          </a:prstGeom>
        </p:spPr>
      </p:pic>
      <p:pic>
        <p:nvPicPr>
          <p:cNvPr id="6" name="Picture 5" descr="blue tall box.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0422" y="3251200"/>
            <a:ext cx="414185" cy="684306"/>
          </a:xfrm>
          <a:prstGeom prst="rect">
            <a:avLst/>
          </a:prstGeom>
        </p:spPr>
      </p:pic>
      <p:pic>
        <p:nvPicPr>
          <p:cNvPr id="10" name="Picture 9" descr="blue tall box.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67175" y="3185459"/>
            <a:ext cx="414185" cy="684306"/>
          </a:xfrm>
          <a:prstGeom prst="rect">
            <a:avLst/>
          </a:prstGeom>
        </p:spPr>
      </p:pic>
      <p:pic>
        <p:nvPicPr>
          <p:cNvPr id="11" name="Picture 10" descr="blue tall box.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1149" y="3203388"/>
            <a:ext cx="414185" cy="684306"/>
          </a:xfrm>
          <a:prstGeom prst="rect">
            <a:avLst/>
          </a:prstGeom>
        </p:spPr>
      </p:pic>
    </p:spTree>
    <p:extLst>
      <p:ext uri="{BB962C8B-B14F-4D97-AF65-F5344CB8AC3E}">
        <p14:creationId xmlns:p14="http://schemas.microsoft.com/office/powerpoint/2010/main" val="197385334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307788" y="629697"/>
            <a:ext cx="8229600" cy="1143000"/>
          </a:xfrm>
        </p:spPr>
        <p:txBody>
          <a:bodyPr>
            <a:normAutofit fontScale="90000"/>
          </a:bodyPr>
          <a:lstStyle/>
          <a:p>
            <a:r>
              <a:rPr lang="en-US" dirty="0" smtClean="0">
                <a:latin typeface="Noteworthy Light"/>
                <a:cs typeface="Noteworthy Light"/>
              </a:rPr>
              <a:t>As a math student, I wish to compare lengths in feet and inches</a:t>
            </a:r>
            <a:endParaRPr lang="en-US" dirty="0">
              <a:latin typeface="Noteworthy Light"/>
              <a:cs typeface="Noteworthy Light"/>
            </a:endParaRPr>
          </a:p>
        </p:txBody>
      </p:sp>
      <p:sp>
        <p:nvSpPr>
          <p:cNvPr id="4" name="Title 3"/>
          <p:cNvSpPr txBox="1">
            <a:spLocks/>
          </p:cNvSpPr>
          <p:nvPr/>
        </p:nvSpPr>
        <p:spPr>
          <a:xfrm>
            <a:off x="460188" y="3561156"/>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6600" dirty="0" smtClean="0">
                <a:latin typeface="Noteworthy Light"/>
                <a:cs typeface="Noteworthy Light"/>
              </a:rPr>
              <a:t>1ft = 12in</a:t>
            </a:r>
            <a:endParaRPr lang="en-US" sz="6600" dirty="0">
              <a:latin typeface="Noteworthy Light"/>
              <a:cs typeface="Noteworthy Light"/>
            </a:endParaRPr>
          </a:p>
        </p:txBody>
      </p:sp>
      <p:graphicFrame>
        <p:nvGraphicFramePr>
          <p:cNvPr id="2" name="Table 1"/>
          <p:cNvGraphicFramePr>
            <a:graphicFrameLocks noGrp="1"/>
          </p:cNvGraphicFramePr>
          <p:nvPr>
            <p:extLst>
              <p:ext uri="{D42A27DB-BD31-4B8C-83A1-F6EECF244321}">
                <p14:modId xmlns:p14="http://schemas.microsoft.com/office/powerpoint/2010/main" val="2380695216"/>
              </p:ext>
            </p:extLst>
          </p:nvPr>
        </p:nvGraphicFramePr>
        <p:xfrm>
          <a:off x="283881" y="2711825"/>
          <a:ext cx="6096000" cy="370840"/>
        </p:xfrm>
        <a:graphic>
          <a:graphicData uri="http://schemas.openxmlformats.org/drawingml/2006/table">
            <a:tbl>
              <a:tblPr firstRow="1" bandRow="1">
                <a:tableStyleId>{5C22544A-7EE6-4342-B048-85BDC9FD1C3A}</a:tableStyleId>
              </a:tblPr>
              <a:tblGrid>
                <a:gridCol w="6096000"/>
              </a:tblGrid>
              <a:tr h="370840">
                <a:tc>
                  <a:txBody>
                    <a:bodyPr/>
                    <a:lstStyle/>
                    <a:p>
                      <a:endParaRPr lang="en-US" dirty="0"/>
                    </a:p>
                  </a:txBody>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257498547"/>
              </p:ext>
            </p:extLst>
          </p:nvPr>
        </p:nvGraphicFramePr>
        <p:xfrm>
          <a:off x="2593788" y="5177117"/>
          <a:ext cx="6096000" cy="370840"/>
        </p:xfrm>
        <a:graphic>
          <a:graphicData uri="http://schemas.openxmlformats.org/drawingml/2006/table">
            <a:tbl>
              <a:tblPr firstRow="1" bandRow="1">
                <a:tableStyleId>{5C22544A-7EE6-4342-B048-85BDC9FD1C3A}</a:tableStyleId>
              </a:tblPr>
              <a:tblGrid>
                <a:gridCol w="508000"/>
                <a:gridCol w="508000"/>
                <a:gridCol w="508000"/>
                <a:gridCol w="508000"/>
                <a:gridCol w="508000"/>
                <a:gridCol w="508000"/>
                <a:gridCol w="508000"/>
                <a:gridCol w="508000"/>
                <a:gridCol w="508000"/>
                <a:gridCol w="508000"/>
                <a:gridCol w="508000"/>
                <a:gridCol w="508000"/>
              </a:tblGrid>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18528878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307788" y="629697"/>
            <a:ext cx="8229600" cy="1143000"/>
          </a:xfrm>
        </p:spPr>
        <p:txBody>
          <a:bodyPr>
            <a:normAutofit fontScale="90000"/>
          </a:bodyPr>
          <a:lstStyle/>
          <a:p>
            <a:r>
              <a:rPr lang="en-US" dirty="0" smtClean="0">
                <a:latin typeface="Noteworthy Light"/>
                <a:cs typeface="Noteworthy Light"/>
              </a:rPr>
              <a:t>As a math student, I wish to compare lengths in inches and centimeters</a:t>
            </a:r>
            <a:endParaRPr lang="en-US" dirty="0">
              <a:latin typeface="Noteworthy Light"/>
              <a:cs typeface="Noteworthy Light"/>
            </a:endParaRPr>
          </a:p>
        </p:txBody>
      </p:sp>
      <p:sp>
        <p:nvSpPr>
          <p:cNvPr id="4" name="Title 3"/>
          <p:cNvSpPr txBox="1">
            <a:spLocks/>
          </p:cNvSpPr>
          <p:nvPr/>
        </p:nvSpPr>
        <p:spPr>
          <a:xfrm>
            <a:off x="460188" y="3561156"/>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6600" dirty="0">
                <a:latin typeface="Noteworthy Light"/>
                <a:cs typeface="Noteworthy Light"/>
              </a:rPr>
              <a:t>2</a:t>
            </a:r>
            <a:r>
              <a:rPr lang="en-US" sz="6600" dirty="0" smtClean="0">
                <a:latin typeface="Noteworthy Light"/>
                <a:cs typeface="Noteworthy Light"/>
              </a:rPr>
              <a:t> in = 5.08 cm</a:t>
            </a:r>
            <a:endParaRPr lang="en-US" sz="6600" dirty="0">
              <a:latin typeface="Noteworthy Light"/>
              <a:cs typeface="Noteworthy Light"/>
            </a:endParaRPr>
          </a:p>
        </p:txBody>
      </p:sp>
      <p:graphicFrame>
        <p:nvGraphicFramePr>
          <p:cNvPr id="5" name="Table 4"/>
          <p:cNvGraphicFramePr>
            <a:graphicFrameLocks noGrp="1"/>
          </p:cNvGraphicFramePr>
          <p:nvPr>
            <p:extLst>
              <p:ext uri="{D42A27DB-BD31-4B8C-83A1-F6EECF244321}">
                <p14:modId xmlns:p14="http://schemas.microsoft.com/office/powerpoint/2010/main" val="1198767325"/>
              </p:ext>
            </p:extLst>
          </p:nvPr>
        </p:nvGraphicFramePr>
        <p:xfrm>
          <a:off x="283881" y="2711825"/>
          <a:ext cx="6096000" cy="370840"/>
        </p:xfrm>
        <a:graphic>
          <a:graphicData uri="http://schemas.openxmlformats.org/drawingml/2006/table">
            <a:tbl>
              <a:tblPr firstRow="1" bandRow="1">
                <a:tableStyleId>{5C22544A-7EE6-4342-B048-85BDC9FD1C3A}</a:tableStyleId>
              </a:tblPr>
              <a:tblGrid>
                <a:gridCol w="3048000"/>
                <a:gridCol w="3048000"/>
              </a:tblGrid>
              <a:tr h="370840">
                <a:tc>
                  <a:txBody>
                    <a:bodyPr/>
                    <a:lstStyle/>
                    <a:p>
                      <a:endParaRPr lang="en-US" dirty="0"/>
                    </a:p>
                  </a:txBody>
                  <a:tcPr/>
                </a:tc>
                <a:tc>
                  <a:txBody>
                    <a:bodyPr/>
                    <a:lstStyle/>
                    <a:p>
                      <a:endParaRPr lang="en-US" dirty="0"/>
                    </a:p>
                  </a:txBody>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435172113"/>
              </p:ext>
            </p:extLst>
          </p:nvPr>
        </p:nvGraphicFramePr>
        <p:xfrm>
          <a:off x="2471270" y="5314580"/>
          <a:ext cx="6096000" cy="370840"/>
        </p:xfrm>
        <a:graphic>
          <a:graphicData uri="http://schemas.openxmlformats.org/drawingml/2006/table">
            <a:tbl>
              <a:tblPr firstRow="1" bandRow="1">
                <a:tableStyleId>{5C22544A-7EE6-4342-B048-85BDC9FD1C3A}</a:tableStyleId>
              </a:tblPr>
              <a:tblGrid>
                <a:gridCol w="1219200"/>
                <a:gridCol w="1219200"/>
                <a:gridCol w="1219200"/>
                <a:gridCol w="1219200"/>
                <a:gridCol w="1219200"/>
              </a:tblGrid>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276269941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Introductions</a:t>
            </a:r>
            <a:endParaRPr lang="en-US" dirty="0"/>
          </a:p>
        </p:txBody>
      </p:sp>
      <p:sp>
        <p:nvSpPr>
          <p:cNvPr id="8" name="Content Placeholder 7"/>
          <p:cNvSpPr>
            <a:spLocks noGrp="1"/>
          </p:cNvSpPr>
          <p:nvPr>
            <p:ph idx="1"/>
          </p:nvPr>
        </p:nvSpPr>
        <p:spPr/>
        <p:txBody>
          <a:bodyPr/>
          <a:lstStyle/>
          <a:p>
            <a:r>
              <a:rPr lang="en-US" dirty="0"/>
              <a:t>Who are you?</a:t>
            </a:r>
          </a:p>
          <a:p>
            <a:r>
              <a:rPr lang="en-US" dirty="0"/>
              <a:t>What do you do?</a:t>
            </a:r>
          </a:p>
          <a:p>
            <a:r>
              <a:rPr lang="en-US" dirty="0"/>
              <a:t>Why are you here?</a:t>
            </a:r>
          </a:p>
          <a:p>
            <a:pPr marL="0" indent="0">
              <a:buNone/>
            </a:pPr>
            <a:endParaRPr lang="en-US" dirty="0" smtClean="0"/>
          </a:p>
          <a:p>
            <a:pPr marL="0" indent="0">
              <a:buNone/>
            </a:pPr>
            <a:r>
              <a:rPr lang="en-US" dirty="0" smtClean="0"/>
              <a:t>All </a:t>
            </a:r>
            <a:r>
              <a:rPr lang="en-US" dirty="0"/>
              <a:t>in 30 seconds or less.</a:t>
            </a:r>
          </a:p>
          <a:p>
            <a:endParaRPr lang="en-US" dirty="0"/>
          </a:p>
        </p:txBody>
      </p:sp>
    </p:spTree>
    <p:extLst>
      <p:ext uri="{BB962C8B-B14F-4D97-AF65-F5344CB8AC3E}">
        <p14:creationId xmlns:p14="http://schemas.microsoft.com/office/powerpoint/2010/main" val="40504274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307788" y="629697"/>
            <a:ext cx="8229600" cy="1143000"/>
          </a:xfrm>
        </p:spPr>
        <p:txBody>
          <a:bodyPr>
            <a:normAutofit fontScale="90000"/>
          </a:bodyPr>
          <a:lstStyle/>
          <a:p>
            <a:r>
              <a:rPr lang="en-US" dirty="0" smtClean="0">
                <a:latin typeface="Noteworthy Light"/>
                <a:cs typeface="Noteworthy Light"/>
              </a:rPr>
              <a:t>As a math student, I wish to compare lengths in cm and mm</a:t>
            </a:r>
            <a:endParaRPr lang="en-US" dirty="0">
              <a:latin typeface="Noteworthy Light"/>
              <a:cs typeface="Noteworthy Light"/>
            </a:endParaRPr>
          </a:p>
        </p:txBody>
      </p:sp>
      <p:sp>
        <p:nvSpPr>
          <p:cNvPr id="4" name="Title 3"/>
          <p:cNvSpPr txBox="1">
            <a:spLocks/>
          </p:cNvSpPr>
          <p:nvPr/>
        </p:nvSpPr>
        <p:spPr>
          <a:xfrm>
            <a:off x="460188" y="3561156"/>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6600" dirty="0" smtClean="0">
                <a:latin typeface="Noteworthy Light"/>
                <a:cs typeface="Noteworthy Light"/>
              </a:rPr>
              <a:t>1cm = 10mm</a:t>
            </a:r>
            <a:endParaRPr lang="en-US" sz="6600" dirty="0">
              <a:latin typeface="Noteworthy Light"/>
              <a:cs typeface="Noteworthy Light"/>
            </a:endParaRPr>
          </a:p>
        </p:txBody>
      </p:sp>
      <p:graphicFrame>
        <p:nvGraphicFramePr>
          <p:cNvPr id="5" name="Table 4"/>
          <p:cNvGraphicFramePr>
            <a:graphicFrameLocks noGrp="1"/>
          </p:cNvGraphicFramePr>
          <p:nvPr>
            <p:extLst>
              <p:ext uri="{D42A27DB-BD31-4B8C-83A1-F6EECF244321}">
                <p14:modId xmlns:p14="http://schemas.microsoft.com/office/powerpoint/2010/main" val="740993614"/>
              </p:ext>
            </p:extLst>
          </p:nvPr>
        </p:nvGraphicFramePr>
        <p:xfrm>
          <a:off x="283881" y="2711825"/>
          <a:ext cx="6096000" cy="370840"/>
        </p:xfrm>
        <a:graphic>
          <a:graphicData uri="http://schemas.openxmlformats.org/drawingml/2006/table">
            <a:tbl>
              <a:tblPr firstRow="1" bandRow="1">
                <a:tableStyleId>{5C22544A-7EE6-4342-B048-85BDC9FD1C3A}</a:tableStyleId>
              </a:tblPr>
              <a:tblGrid>
                <a:gridCol w="2032000"/>
                <a:gridCol w="2032000"/>
                <a:gridCol w="2032000"/>
              </a:tblGrid>
              <a:tr h="370840">
                <a:tc>
                  <a:txBody>
                    <a:bodyPr/>
                    <a:lstStyle/>
                    <a:p>
                      <a:endParaRPr lang="en-US" dirty="0"/>
                    </a:p>
                  </a:txBody>
                  <a:tcPr/>
                </a:tc>
                <a:tc>
                  <a:txBody>
                    <a:bodyPr/>
                    <a:lstStyle/>
                    <a:p>
                      <a:endParaRPr lang="en-US" dirty="0"/>
                    </a:p>
                  </a:txBody>
                  <a:tcPr/>
                </a:tc>
                <a:tc>
                  <a:txBody>
                    <a:bodyPr/>
                    <a:lstStyle/>
                    <a:p>
                      <a:endParaRPr lang="en-US" dirty="0"/>
                    </a:p>
                  </a:txBody>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54274778"/>
              </p:ext>
            </p:extLst>
          </p:nvPr>
        </p:nvGraphicFramePr>
        <p:xfrm>
          <a:off x="2593788" y="5195048"/>
          <a:ext cx="6096000" cy="370840"/>
        </p:xfrm>
        <a:graphic>
          <a:graphicData uri="http://schemas.openxmlformats.org/drawingml/2006/table">
            <a:tbl>
              <a:tblPr firstRow="1" bandRow="1">
                <a:tableStyleId>{5C22544A-7EE6-4342-B048-85BDC9FD1C3A}</a:tableStyleId>
              </a:tblPr>
              <a:tblGrid>
                <a:gridCol w="6096000"/>
              </a:tblGrid>
              <a:tr h="370840">
                <a:tc>
                  <a:txBody>
                    <a:bodyPr/>
                    <a:lstStyle/>
                    <a:p>
                      <a:endParaRPr lang="en-US" dirty="0"/>
                    </a:p>
                  </a:txBody>
                  <a:tcPr/>
                </a:tc>
              </a:tr>
            </a:tbl>
          </a:graphicData>
        </a:graphic>
      </p:graphicFrame>
    </p:spTree>
    <p:extLst>
      <p:ext uri="{BB962C8B-B14F-4D97-AF65-F5344CB8AC3E}">
        <p14:creationId xmlns:p14="http://schemas.microsoft.com/office/powerpoint/2010/main" val="276269941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307788" y="629697"/>
            <a:ext cx="8229600" cy="1143000"/>
          </a:xfrm>
        </p:spPr>
        <p:txBody>
          <a:bodyPr>
            <a:normAutofit fontScale="90000"/>
          </a:bodyPr>
          <a:lstStyle/>
          <a:p>
            <a:r>
              <a:rPr lang="en-US" dirty="0" smtClean="0">
                <a:latin typeface="Noteworthy Light"/>
                <a:cs typeface="Noteworthy Light"/>
              </a:rPr>
              <a:t>As a math student, I wish to compare volumes in liter and gallon</a:t>
            </a:r>
            <a:endParaRPr lang="en-US" dirty="0">
              <a:latin typeface="Noteworthy Light"/>
              <a:cs typeface="Noteworthy Light"/>
            </a:endParaRPr>
          </a:p>
        </p:txBody>
      </p:sp>
      <p:sp>
        <p:nvSpPr>
          <p:cNvPr id="4" name="Title 3"/>
          <p:cNvSpPr txBox="1">
            <a:spLocks/>
          </p:cNvSpPr>
          <p:nvPr/>
        </p:nvSpPr>
        <p:spPr>
          <a:xfrm>
            <a:off x="460188" y="3561156"/>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6600" dirty="0" smtClean="0">
                <a:latin typeface="Noteworthy Light"/>
                <a:cs typeface="Noteworthy Light"/>
              </a:rPr>
              <a:t>1 gallon = 3.78 liters</a:t>
            </a:r>
            <a:endParaRPr lang="en-US" sz="6600" dirty="0">
              <a:latin typeface="Noteworthy Light"/>
              <a:cs typeface="Noteworthy Light"/>
            </a:endParaRPr>
          </a:p>
        </p:txBody>
      </p:sp>
      <p:sp>
        <p:nvSpPr>
          <p:cNvPr id="2" name="Trapezoid 1"/>
          <p:cNvSpPr/>
          <p:nvPr/>
        </p:nvSpPr>
        <p:spPr>
          <a:xfrm rot="10800000">
            <a:off x="1150471" y="2091765"/>
            <a:ext cx="2450353" cy="1469391"/>
          </a:xfrm>
          <a:prstGeom prst="trapezoi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rapezoid 4"/>
          <p:cNvSpPr/>
          <p:nvPr/>
        </p:nvSpPr>
        <p:spPr>
          <a:xfrm rot="10800000">
            <a:off x="5620871" y="4843930"/>
            <a:ext cx="2450353" cy="1469391"/>
          </a:xfrm>
          <a:prstGeom prst="trapezoi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983384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307788" y="629697"/>
            <a:ext cx="8229600" cy="1143000"/>
          </a:xfrm>
        </p:spPr>
        <p:txBody>
          <a:bodyPr>
            <a:normAutofit fontScale="90000"/>
          </a:bodyPr>
          <a:lstStyle/>
          <a:p>
            <a:r>
              <a:rPr lang="en-US" dirty="0" smtClean="0">
                <a:latin typeface="Noteworthy Light"/>
                <a:cs typeface="Noteworthy Light"/>
              </a:rPr>
              <a:t>As a math student, I want to be able to add two lengths in inches</a:t>
            </a:r>
            <a:endParaRPr lang="en-US" dirty="0">
              <a:latin typeface="Noteworthy Light"/>
              <a:cs typeface="Noteworthy Light"/>
            </a:endParaRPr>
          </a:p>
        </p:txBody>
      </p:sp>
      <p:sp>
        <p:nvSpPr>
          <p:cNvPr id="4" name="Title 3"/>
          <p:cNvSpPr txBox="1">
            <a:spLocks/>
          </p:cNvSpPr>
          <p:nvPr/>
        </p:nvSpPr>
        <p:spPr>
          <a:xfrm>
            <a:off x="460188" y="3561156"/>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6600" dirty="0" smtClean="0">
                <a:latin typeface="Noteworthy Light"/>
                <a:cs typeface="Noteworthy Light"/>
              </a:rPr>
              <a:t>2 in + 2 in = 4 in</a:t>
            </a:r>
            <a:endParaRPr lang="en-US" sz="6600" dirty="0">
              <a:latin typeface="Noteworthy Light"/>
              <a:cs typeface="Noteworthy Light"/>
            </a:endParaRPr>
          </a:p>
        </p:txBody>
      </p:sp>
      <p:graphicFrame>
        <p:nvGraphicFramePr>
          <p:cNvPr id="5" name="Table 4"/>
          <p:cNvGraphicFramePr>
            <a:graphicFrameLocks noGrp="1"/>
          </p:cNvGraphicFramePr>
          <p:nvPr>
            <p:extLst>
              <p:ext uri="{D42A27DB-BD31-4B8C-83A1-F6EECF244321}">
                <p14:modId xmlns:p14="http://schemas.microsoft.com/office/powerpoint/2010/main" val="3439620770"/>
              </p:ext>
            </p:extLst>
          </p:nvPr>
        </p:nvGraphicFramePr>
        <p:xfrm>
          <a:off x="2593788" y="5550649"/>
          <a:ext cx="6096000" cy="37084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322813647"/>
              </p:ext>
            </p:extLst>
          </p:nvPr>
        </p:nvGraphicFramePr>
        <p:xfrm>
          <a:off x="460188" y="2968813"/>
          <a:ext cx="2994212" cy="370840"/>
        </p:xfrm>
        <a:graphic>
          <a:graphicData uri="http://schemas.openxmlformats.org/drawingml/2006/table">
            <a:tbl>
              <a:tblPr firstRow="1" bandRow="1">
                <a:tableStyleId>{5C22544A-7EE6-4342-B048-85BDC9FD1C3A}</a:tableStyleId>
              </a:tblPr>
              <a:tblGrid>
                <a:gridCol w="1497106"/>
                <a:gridCol w="1497106"/>
              </a:tblGrid>
              <a:tr h="370840">
                <a:tc>
                  <a:txBody>
                    <a:bodyPr/>
                    <a:lstStyle/>
                    <a:p>
                      <a:endParaRPr lang="en-US" dirty="0"/>
                    </a:p>
                  </a:txBody>
                  <a:tcPr/>
                </a:tc>
                <a:tc>
                  <a:txBody>
                    <a:bodyPr/>
                    <a:lstStyle/>
                    <a:p>
                      <a:endParaRPr lang="en-US"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166565780"/>
              </p:ext>
            </p:extLst>
          </p:nvPr>
        </p:nvGraphicFramePr>
        <p:xfrm>
          <a:off x="460188" y="2448861"/>
          <a:ext cx="2994212" cy="370840"/>
        </p:xfrm>
        <a:graphic>
          <a:graphicData uri="http://schemas.openxmlformats.org/drawingml/2006/table">
            <a:tbl>
              <a:tblPr firstRow="1" bandRow="1">
                <a:tableStyleId>{5C22544A-7EE6-4342-B048-85BDC9FD1C3A}</a:tableStyleId>
              </a:tblPr>
              <a:tblGrid>
                <a:gridCol w="1497106"/>
                <a:gridCol w="1497106"/>
              </a:tblGrid>
              <a:tr h="370840">
                <a:tc>
                  <a:txBody>
                    <a:bodyPr/>
                    <a:lstStyle/>
                    <a:p>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2299792636"/>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307788" y="629697"/>
            <a:ext cx="8229600" cy="1143000"/>
          </a:xfrm>
        </p:spPr>
        <p:txBody>
          <a:bodyPr>
            <a:normAutofit fontScale="90000"/>
          </a:bodyPr>
          <a:lstStyle/>
          <a:p>
            <a:r>
              <a:rPr lang="en-US" dirty="0" smtClean="0">
                <a:latin typeface="Noteworthy Light"/>
                <a:cs typeface="Noteworthy Light"/>
              </a:rPr>
              <a:t>As a math student, I want to be able to add two lengths in any unit and the standard output is inches</a:t>
            </a:r>
            <a:endParaRPr lang="en-US" dirty="0">
              <a:latin typeface="Noteworthy Light"/>
              <a:cs typeface="Noteworthy Light"/>
            </a:endParaRPr>
          </a:p>
        </p:txBody>
      </p:sp>
      <p:sp>
        <p:nvSpPr>
          <p:cNvPr id="4" name="Title 3"/>
          <p:cNvSpPr txBox="1">
            <a:spLocks/>
          </p:cNvSpPr>
          <p:nvPr/>
        </p:nvSpPr>
        <p:spPr>
          <a:xfrm>
            <a:off x="460188" y="3561156"/>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6600" dirty="0" smtClean="0">
                <a:latin typeface="Noteworthy Light"/>
                <a:cs typeface="Noteworthy Light"/>
              </a:rPr>
              <a:t>2 in + 2.54 cm = 3 in</a:t>
            </a:r>
            <a:endParaRPr lang="en-US" sz="6600" dirty="0">
              <a:latin typeface="Noteworthy Light"/>
              <a:cs typeface="Noteworthy Light"/>
            </a:endParaRPr>
          </a:p>
        </p:txBody>
      </p:sp>
      <p:graphicFrame>
        <p:nvGraphicFramePr>
          <p:cNvPr id="5" name="Table 4"/>
          <p:cNvGraphicFramePr>
            <a:graphicFrameLocks noGrp="1"/>
          </p:cNvGraphicFramePr>
          <p:nvPr>
            <p:extLst>
              <p:ext uri="{D42A27DB-BD31-4B8C-83A1-F6EECF244321}">
                <p14:modId xmlns:p14="http://schemas.microsoft.com/office/powerpoint/2010/main" val="1302768018"/>
              </p:ext>
            </p:extLst>
          </p:nvPr>
        </p:nvGraphicFramePr>
        <p:xfrm>
          <a:off x="307788" y="2460814"/>
          <a:ext cx="2994212" cy="370840"/>
        </p:xfrm>
        <a:graphic>
          <a:graphicData uri="http://schemas.openxmlformats.org/drawingml/2006/table">
            <a:tbl>
              <a:tblPr firstRow="1" bandRow="1">
                <a:tableStyleId>{5C22544A-7EE6-4342-B048-85BDC9FD1C3A}</a:tableStyleId>
              </a:tblPr>
              <a:tblGrid>
                <a:gridCol w="1497106"/>
                <a:gridCol w="1497106"/>
              </a:tblGrid>
              <a:tr h="370840">
                <a:tc>
                  <a:txBody>
                    <a:bodyPr/>
                    <a:lstStyle/>
                    <a:p>
                      <a:endParaRPr lang="en-US" dirty="0"/>
                    </a:p>
                  </a:txBody>
                  <a:tcPr/>
                </a:tc>
                <a:tc>
                  <a:txBody>
                    <a:bodyPr/>
                    <a:lstStyle/>
                    <a:p>
                      <a:endParaRPr lang="en-US" dirty="0"/>
                    </a:p>
                  </a:txBody>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401921337"/>
              </p:ext>
            </p:extLst>
          </p:nvPr>
        </p:nvGraphicFramePr>
        <p:xfrm>
          <a:off x="307788" y="3190316"/>
          <a:ext cx="1515036" cy="370840"/>
        </p:xfrm>
        <a:graphic>
          <a:graphicData uri="http://schemas.openxmlformats.org/drawingml/2006/table">
            <a:tbl>
              <a:tblPr firstRow="1" bandRow="1">
                <a:tableStyleId>{5C22544A-7EE6-4342-B048-85BDC9FD1C3A}</a:tableStyleId>
              </a:tblPr>
              <a:tblGrid>
                <a:gridCol w="1515036"/>
              </a:tblGrid>
              <a:tr h="370840">
                <a:tc>
                  <a:txBody>
                    <a:bodyPr/>
                    <a:lstStyle/>
                    <a:p>
                      <a:endParaRPr lang="en-US"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780688089"/>
              </p:ext>
            </p:extLst>
          </p:nvPr>
        </p:nvGraphicFramePr>
        <p:xfrm>
          <a:off x="3302000" y="5466979"/>
          <a:ext cx="4619811" cy="370840"/>
        </p:xfrm>
        <a:graphic>
          <a:graphicData uri="http://schemas.openxmlformats.org/drawingml/2006/table">
            <a:tbl>
              <a:tblPr firstRow="1" bandRow="1">
                <a:tableStyleId>{5C22544A-7EE6-4342-B048-85BDC9FD1C3A}</a:tableStyleId>
              </a:tblPr>
              <a:tblGrid>
                <a:gridCol w="1539937"/>
                <a:gridCol w="1539937"/>
                <a:gridCol w="1539937"/>
              </a:tblGrid>
              <a:tr h="370840">
                <a:tc>
                  <a:txBody>
                    <a:bodyPr/>
                    <a:lstStyle/>
                    <a:p>
                      <a:endParaRPr lang="en-US" dirty="0"/>
                    </a:p>
                  </a:txBody>
                  <a:tcPr/>
                </a:tc>
                <a:tc>
                  <a:txBody>
                    <a:bodyPr/>
                    <a:lstStyle/>
                    <a:p>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335157483"/>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307788" y="629697"/>
            <a:ext cx="8229600" cy="1143000"/>
          </a:xfrm>
        </p:spPr>
        <p:txBody>
          <a:bodyPr>
            <a:normAutofit fontScale="90000"/>
          </a:bodyPr>
          <a:lstStyle/>
          <a:p>
            <a:r>
              <a:rPr lang="en-US" dirty="0" smtClean="0">
                <a:latin typeface="Noteworthy Light"/>
                <a:cs typeface="Noteworthy Light"/>
              </a:rPr>
              <a:t>As a math student, I want to be able to add two volumes in any unit and the standard output is liters</a:t>
            </a:r>
            <a:endParaRPr lang="en-US" dirty="0">
              <a:latin typeface="Noteworthy Light"/>
              <a:cs typeface="Noteworthy Light"/>
            </a:endParaRPr>
          </a:p>
        </p:txBody>
      </p:sp>
      <p:sp>
        <p:nvSpPr>
          <p:cNvPr id="4" name="Title 3"/>
          <p:cNvSpPr txBox="1">
            <a:spLocks/>
          </p:cNvSpPr>
          <p:nvPr/>
        </p:nvSpPr>
        <p:spPr>
          <a:xfrm>
            <a:off x="460188" y="3561156"/>
            <a:ext cx="8229600" cy="1143000"/>
          </a:xfrm>
          <a:prstGeom prst="rect">
            <a:avLst/>
          </a:prstGeom>
        </p:spPr>
        <p:txBody>
          <a:bodyPr vert="horz" lIns="91440" tIns="45720" rIns="91440" bIns="45720" rtlCol="0" anchor="ctr">
            <a:normAutofit fontScale="825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6600" dirty="0" smtClean="0">
                <a:latin typeface="Noteworthy Light"/>
                <a:cs typeface="Noteworthy Light"/>
              </a:rPr>
              <a:t>1 gallon + 1 liter = 4.78 liters</a:t>
            </a:r>
            <a:endParaRPr lang="en-US" sz="6600" dirty="0">
              <a:latin typeface="Noteworthy Light"/>
              <a:cs typeface="Noteworthy Light"/>
            </a:endParaRPr>
          </a:p>
        </p:txBody>
      </p:sp>
      <p:sp>
        <p:nvSpPr>
          <p:cNvPr id="5" name="Trapezoid 4"/>
          <p:cNvSpPr/>
          <p:nvPr/>
        </p:nvSpPr>
        <p:spPr>
          <a:xfrm rot="10800000">
            <a:off x="1150471" y="2091765"/>
            <a:ext cx="2450353" cy="1469391"/>
          </a:xfrm>
          <a:prstGeom prst="trapezoi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rapezoid 5"/>
          <p:cNvSpPr/>
          <p:nvPr/>
        </p:nvSpPr>
        <p:spPr>
          <a:xfrm rot="10800000">
            <a:off x="3962400" y="3033058"/>
            <a:ext cx="1147482" cy="528098"/>
          </a:xfrm>
          <a:prstGeom prst="trapezoi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rapezoid 6"/>
          <p:cNvSpPr/>
          <p:nvPr/>
        </p:nvSpPr>
        <p:spPr>
          <a:xfrm rot="10800000">
            <a:off x="4945528" y="4425576"/>
            <a:ext cx="3591859" cy="2178423"/>
          </a:xfrm>
          <a:prstGeom prst="trapezoi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369476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307788" y="629697"/>
            <a:ext cx="8229600" cy="1143000"/>
          </a:xfrm>
        </p:spPr>
        <p:txBody>
          <a:bodyPr>
            <a:normAutofit fontScale="90000"/>
          </a:bodyPr>
          <a:lstStyle/>
          <a:p>
            <a:r>
              <a:rPr lang="en-US" dirty="0" smtClean="0">
                <a:latin typeface="Noteworthy Light"/>
                <a:cs typeface="Noteworthy Light"/>
              </a:rPr>
              <a:t>As a math student, I want to be able to compare temperature in Fahrenheit and Celsius</a:t>
            </a:r>
            <a:endParaRPr lang="en-US" dirty="0">
              <a:latin typeface="Noteworthy Light"/>
              <a:cs typeface="Noteworthy Light"/>
            </a:endParaRPr>
          </a:p>
        </p:txBody>
      </p:sp>
      <p:sp>
        <p:nvSpPr>
          <p:cNvPr id="4" name="Title 3"/>
          <p:cNvSpPr txBox="1">
            <a:spLocks/>
          </p:cNvSpPr>
          <p:nvPr/>
        </p:nvSpPr>
        <p:spPr>
          <a:xfrm>
            <a:off x="460188" y="3561156"/>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6600" dirty="0" smtClean="0">
                <a:latin typeface="Noteworthy Light"/>
                <a:cs typeface="Noteworthy Light"/>
              </a:rPr>
              <a:t>212 F  = 100 C</a:t>
            </a:r>
            <a:endParaRPr lang="en-US" sz="6600" dirty="0">
              <a:latin typeface="Noteworthy Light"/>
              <a:cs typeface="Noteworthy Light"/>
            </a:endParaRPr>
          </a:p>
        </p:txBody>
      </p:sp>
      <p:pic>
        <p:nvPicPr>
          <p:cNvPr id="2" name="Picture 1" descr="j0182639.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4847" y="2083736"/>
            <a:ext cx="2008094" cy="1355463"/>
          </a:xfrm>
          <a:prstGeom prst="rect">
            <a:avLst/>
          </a:prstGeom>
        </p:spPr>
      </p:pic>
      <p:pic>
        <p:nvPicPr>
          <p:cNvPr id="5" name="Picture 4" descr="j0182639.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2188" y="4704156"/>
            <a:ext cx="2008094" cy="1355463"/>
          </a:xfrm>
          <a:prstGeom prst="rect">
            <a:avLst/>
          </a:prstGeom>
        </p:spPr>
      </p:pic>
    </p:spTree>
    <p:extLst>
      <p:ext uri="{BB962C8B-B14F-4D97-AF65-F5344CB8AC3E}">
        <p14:creationId xmlns:p14="http://schemas.microsoft.com/office/powerpoint/2010/main" val="4159276999"/>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txBox="1">
            <a:spLocks/>
          </p:cNvSpPr>
          <p:nvPr/>
        </p:nvSpPr>
        <p:spPr>
          <a:xfrm>
            <a:off x="307788" y="345818"/>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Measurement types</a:t>
            </a:r>
            <a:endParaRPr lang="en-US" dirty="0">
              <a:latin typeface="Noteworthy Light"/>
              <a:cs typeface="Noteworthy Light"/>
            </a:endParaRPr>
          </a:p>
        </p:txBody>
      </p:sp>
      <p:sp>
        <p:nvSpPr>
          <p:cNvPr id="7" name="Content Placeholder 6"/>
          <p:cNvSpPr>
            <a:spLocks noGrp="1"/>
          </p:cNvSpPr>
          <p:nvPr>
            <p:ph idx="1"/>
          </p:nvPr>
        </p:nvSpPr>
        <p:spPr/>
        <p:txBody>
          <a:bodyPr/>
          <a:lstStyle/>
          <a:p>
            <a:r>
              <a:rPr lang="en-US" dirty="0" smtClean="0">
                <a:latin typeface="Noteworthy Light"/>
                <a:cs typeface="Noteworthy Light"/>
              </a:rPr>
              <a:t>State or nominal – Only equality comparison (Blood type)</a:t>
            </a:r>
          </a:p>
          <a:p>
            <a:r>
              <a:rPr lang="en-US" dirty="0" smtClean="0">
                <a:latin typeface="Noteworthy Light"/>
                <a:cs typeface="Noteworthy Light"/>
              </a:rPr>
              <a:t>Ordered or ordinal – All comparisons (Rank)</a:t>
            </a:r>
          </a:p>
          <a:p>
            <a:r>
              <a:rPr lang="en-US" dirty="0" smtClean="0">
                <a:latin typeface="Noteworthy Light"/>
                <a:cs typeface="Noteworthy Light"/>
              </a:rPr>
              <a:t>Scaled or interval – Differences (Temperature, Pressure)</a:t>
            </a:r>
          </a:p>
          <a:p>
            <a:r>
              <a:rPr lang="en-US" dirty="0" smtClean="0">
                <a:latin typeface="Noteworthy Light"/>
                <a:cs typeface="Noteworthy Light"/>
              </a:rPr>
              <a:t>Arithmetic or ratio – Mathematical operations (Volume, Length)</a:t>
            </a:r>
            <a:endParaRPr lang="en-US" dirty="0">
              <a:latin typeface="Noteworthy Light"/>
              <a:cs typeface="Noteworthy Light"/>
            </a:endParaRPr>
          </a:p>
          <a:p>
            <a:endParaRPr lang="en-US" dirty="0"/>
          </a:p>
        </p:txBody>
      </p:sp>
    </p:spTree>
    <p:extLst>
      <p:ext uri="{BB962C8B-B14F-4D97-AF65-F5344CB8AC3E}">
        <p14:creationId xmlns:p14="http://schemas.microsoft.com/office/powerpoint/2010/main" val="147440251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pattFill prst="lgGrid">
          <a:fgClr>
            <a:schemeClr val="bg1">
              <a:lumMod val="65000"/>
            </a:schemeClr>
          </a:fgClr>
          <a:bgClr>
            <a:schemeClr val="bg1"/>
          </a:bgClr>
        </a:pattFill>
        <a:effectLst/>
      </p:bgPr>
    </p:bg>
    <p:spTree>
      <p:nvGrpSpPr>
        <p:cNvPr id="1" name=""/>
        <p:cNvGrpSpPr/>
        <p:nvPr/>
      </p:nvGrpSpPr>
      <p:grpSpPr>
        <a:xfrm>
          <a:off x="0" y="0"/>
          <a:ext cx="0" cy="0"/>
          <a:chOff x="0" y="0"/>
          <a:chExt cx="0" cy="0"/>
        </a:xfrm>
      </p:grpSpPr>
      <p:grpSp>
        <p:nvGrpSpPr>
          <p:cNvPr id="11" name="Group 10"/>
          <p:cNvGrpSpPr/>
          <p:nvPr/>
        </p:nvGrpSpPr>
        <p:grpSpPr>
          <a:xfrm>
            <a:off x="3412814" y="3008500"/>
            <a:ext cx="2174922" cy="1332753"/>
            <a:chOff x="2423780" y="2417482"/>
            <a:chExt cx="2174922" cy="1332753"/>
          </a:xfrm>
        </p:grpSpPr>
        <p:sp>
          <p:nvSpPr>
            <p:cNvPr id="5" name="TextBox 4"/>
            <p:cNvSpPr txBox="1"/>
            <p:nvPr/>
          </p:nvSpPr>
          <p:spPr>
            <a:xfrm>
              <a:off x="2901576" y="2722282"/>
              <a:ext cx="1424725" cy="707886"/>
            </a:xfrm>
            <a:prstGeom prst="rect">
              <a:avLst/>
            </a:prstGeom>
            <a:noFill/>
          </p:spPr>
          <p:txBody>
            <a:bodyPr wrap="none" rtlCol="0">
              <a:spAutoFit/>
            </a:bodyPr>
            <a:lstStyle/>
            <a:p>
              <a:r>
                <a:rPr lang="en-US" sz="4000" dirty="0" smtClean="0">
                  <a:latin typeface="Noteworthy Light"/>
                  <a:cs typeface="Noteworthy Light"/>
                </a:rPr>
                <a:t>Visitor</a:t>
              </a:r>
              <a:endParaRPr lang="en-US" sz="4000" dirty="0">
                <a:latin typeface="Noteworthy Light"/>
                <a:cs typeface="Noteworthy Light"/>
              </a:endParaRPr>
            </a:p>
          </p:txBody>
        </p:sp>
        <p:pic>
          <p:nvPicPr>
            <p:cNvPr id="9" name="Picture 8"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3780" y="2417482"/>
              <a:ext cx="2174922" cy="1332753"/>
            </a:xfrm>
            <a:prstGeom prst="rect">
              <a:avLst/>
            </a:prstGeom>
          </p:spPr>
        </p:pic>
      </p:grpSp>
      <p:grpSp>
        <p:nvGrpSpPr>
          <p:cNvPr id="13" name="Group 12"/>
          <p:cNvGrpSpPr/>
          <p:nvPr/>
        </p:nvGrpSpPr>
        <p:grpSpPr>
          <a:xfrm>
            <a:off x="6007140" y="4723746"/>
            <a:ext cx="2174922" cy="1332753"/>
            <a:chOff x="3851644" y="3681504"/>
            <a:chExt cx="2174922" cy="1332753"/>
          </a:xfrm>
        </p:grpSpPr>
        <p:sp>
          <p:nvSpPr>
            <p:cNvPr id="6" name="TextBox 5"/>
            <p:cNvSpPr txBox="1"/>
            <p:nvPr/>
          </p:nvSpPr>
          <p:spPr>
            <a:xfrm>
              <a:off x="4264211" y="3965388"/>
              <a:ext cx="1199675" cy="707886"/>
            </a:xfrm>
            <a:prstGeom prst="rect">
              <a:avLst/>
            </a:prstGeom>
            <a:noFill/>
          </p:spPr>
          <p:txBody>
            <a:bodyPr wrap="none" rtlCol="0">
              <a:spAutoFit/>
            </a:bodyPr>
            <a:lstStyle/>
            <a:p>
              <a:r>
                <a:rPr lang="en-US" sz="4000" dirty="0" smtClean="0">
                  <a:latin typeface="Noteworthy Light"/>
                  <a:cs typeface="Noteworthy Light"/>
                </a:rPr>
                <a:t>State</a:t>
              </a:r>
              <a:endParaRPr lang="en-US" sz="4000" dirty="0">
                <a:latin typeface="Noteworthy Light"/>
                <a:cs typeface="Noteworthy Light"/>
              </a:endParaRPr>
            </a:p>
          </p:txBody>
        </p:sp>
        <p:pic>
          <p:nvPicPr>
            <p:cNvPr id="12" name="Picture 11"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1644" y="3681504"/>
              <a:ext cx="2174922" cy="1332753"/>
            </a:xfrm>
            <a:prstGeom prst="rect">
              <a:avLst/>
            </a:prstGeom>
          </p:spPr>
        </p:pic>
      </p:grpSp>
      <p:grpSp>
        <p:nvGrpSpPr>
          <p:cNvPr id="15" name="Group 14"/>
          <p:cNvGrpSpPr/>
          <p:nvPr/>
        </p:nvGrpSpPr>
        <p:grpSpPr>
          <a:xfrm>
            <a:off x="1429619" y="4682239"/>
            <a:ext cx="2174922" cy="1332753"/>
            <a:chOff x="5463886" y="5011268"/>
            <a:chExt cx="2174922" cy="1332753"/>
          </a:xfrm>
        </p:grpSpPr>
        <p:sp>
          <p:nvSpPr>
            <p:cNvPr id="7" name="TextBox 6"/>
            <p:cNvSpPr txBox="1"/>
            <p:nvPr/>
          </p:nvSpPr>
          <p:spPr>
            <a:xfrm>
              <a:off x="5626846" y="5208494"/>
              <a:ext cx="1717758" cy="707886"/>
            </a:xfrm>
            <a:prstGeom prst="rect">
              <a:avLst/>
            </a:prstGeom>
            <a:noFill/>
          </p:spPr>
          <p:txBody>
            <a:bodyPr wrap="none" rtlCol="0">
              <a:spAutoFit/>
            </a:bodyPr>
            <a:lstStyle/>
            <a:p>
              <a:r>
                <a:rPr lang="en-US" sz="4000" dirty="0" smtClean="0">
                  <a:latin typeface="Noteworthy Light"/>
                  <a:cs typeface="Noteworthy Light"/>
                </a:rPr>
                <a:t>Adapter</a:t>
              </a:r>
              <a:endParaRPr lang="en-US" sz="4000" dirty="0">
                <a:latin typeface="Noteworthy Light"/>
                <a:cs typeface="Noteworthy Light"/>
              </a:endParaRPr>
            </a:p>
          </p:txBody>
        </p:sp>
        <p:pic>
          <p:nvPicPr>
            <p:cNvPr id="14" name="Picture 13"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3886" y="5011268"/>
              <a:ext cx="2174922" cy="1332753"/>
            </a:xfrm>
            <a:prstGeom prst="rect">
              <a:avLst/>
            </a:prstGeom>
          </p:spPr>
        </p:pic>
      </p:grpSp>
      <p:grpSp>
        <p:nvGrpSpPr>
          <p:cNvPr id="18" name="Group 17"/>
          <p:cNvGrpSpPr/>
          <p:nvPr/>
        </p:nvGrpSpPr>
        <p:grpSpPr>
          <a:xfrm>
            <a:off x="5130572" y="1535951"/>
            <a:ext cx="3242200" cy="1332753"/>
            <a:chOff x="5169682" y="1574799"/>
            <a:chExt cx="3242200" cy="1332753"/>
          </a:xfrm>
        </p:grpSpPr>
        <p:sp>
          <p:nvSpPr>
            <p:cNvPr id="8" name="TextBox 7"/>
            <p:cNvSpPr txBox="1"/>
            <p:nvPr/>
          </p:nvSpPr>
          <p:spPr>
            <a:xfrm>
              <a:off x="5626846" y="1871205"/>
              <a:ext cx="2192230" cy="707886"/>
            </a:xfrm>
            <a:prstGeom prst="rect">
              <a:avLst/>
            </a:prstGeom>
            <a:noFill/>
          </p:spPr>
          <p:txBody>
            <a:bodyPr wrap="none" rtlCol="0">
              <a:spAutoFit/>
            </a:bodyPr>
            <a:lstStyle/>
            <a:p>
              <a:r>
                <a:rPr lang="en-US" sz="4000" dirty="0" smtClean="0">
                  <a:latin typeface="Noteworthy Light"/>
                  <a:cs typeface="Noteworthy Light"/>
                </a:rPr>
                <a:t>Composite</a:t>
              </a:r>
              <a:endParaRPr lang="en-US" sz="4000" dirty="0">
                <a:latin typeface="Noteworthy Light"/>
                <a:cs typeface="Noteworthy Light"/>
              </a:endParaRPr>
            </a:p>
          </p:txBody>
        </p:sp>
        <p:pic>
          <p:nvPicPr>
            <p:cNvPr id="16" name="Picture 15"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9682" y="1574799"/>
              <a:ext cx="3242200" cy="1332753"/>
            </a:xfrm>
            <a:prstGeom prst="rect">
              <a:avLst/>
            </a:prstGeom>
          </p:spPr>
        </p:pic>
      </p:grpSp>
      <p:grpSp>
        <p:nvGrpSpPr>
          <p:cNvPr id="20" name="Group 19"/>
          <p:cNvGrpSpPr/>
          <p:nvPr/>
        </p:nvGrpSpPr>
        <p:grpSpPr>
          <a:xfrm>
            <a:off x="1336319" y="1204828"/>
            <a:ext cx="2174922" cy="1332753"/>
            <a:chOff x="1336319" y="1204828"/>
            <a:chExt cx="2174922" cy="1332753"/>
          </a:xfrm>
        </p:grpSpPr>
        <p:sp>
          <p:nvSpPr>
            <p:cNvPr id="4" name="TextBox 3"/>
            <p:cNvSpPr txBox="1"/>
            <p:nvPr/>
          </p:nvSpPr>
          <p:spPr>
            <a:xfrm>
              <a:off x="1538941" y="1479176"/>
              <a:ext cx="1972300" cy="707886"/>
            </a:xfrm>
            <a:prstGeom prst="rect">
              <a:avLst/>
            </a:prstGeom>
            <a:noFill/>
          </p:spPr>
          <p:txBody>
            <a:bodyPr wrap="none" rtlCol="0">
              <a:spAutoFit/>
            </a:bodyPr>
            <a:lstStyle/>
            <a:p>
              <a:r>
                <a:rPr lang="en-US" sz="4000" dirty="0" smtClean="0">
                  <a:latin typeface="Noteworthy Light"/>
                  <a:cs typeface="Noteworthy Light"/>
                </a:rPr>
                <a:t>Observer</a:t>
              </a:r>
              <a:endParaRPr lang="en-US" sz="4000" dirty="0">
                <a:latin typeface="Noteworthy Light"/>
                <a:cs typeface="Noteworthy Light"/>
              </a:endParaRPr>
            </a:p>
          </p:txBody>
        </p:sp>
        <p:pic>
          <p:nvPicPr>
            <p:cNvPr id="19" name="Picture 18"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6319" y="1204828"/>
              <a:ext cx="2174922" cy="1332753"/>
            </a:xfrm>
            <a:prstGeom prst="rect">
              <a:avLst/>
            </a:prstGeom>
          </p:spPr>
        </p:pic>
      </p:grpSp>
    </p:spTree>
    <p:extLst>
      <p:ext uri="{BB962C8B-B14F-4D97-AF65-F5344CB8AC3E}">
        <p14:creationId xmlns:p14="http://schemas.microsoft.com/office/powerpoint/2010/main" val="1949010459"/>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As a store associate, I want to stock the shoe section</a:t>
            </a:r>
            <a:endParaRPr lang="en-US" dirty="0">
              <a:latin typeface="Noteworthy Light"/>
              <a:cs typeface="Noteworthy Light"/>
            </a:endParaRP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2185733516"/>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pic>
        <p:nvPicPr>
          <p:cNvPr id="3" name="Picture 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1338" y="2175077"/>
            <a:ext cx="597982" cy="420628"/>
          </a:xfrm>
          <a:prstGeom prst="rect">
            <a:avLst/>
          </a:prstGeom>
        </p:spPr>
      </p:pic>
      <p:pic>
        <p:nvPicPr>
          <p:cNvPr id="5" name="Picture 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2871166"/>
            <a:ext cx="726588" cy="511682"/>
          </a:xfrm>
          <a:prstGeom prst="rect">
            <a:avLst/>
          </a:prstGeom>
        </p:spPr>
      </p:pic>
      <p:pic>
        <p:nvPicPr>
          <p:cNvPr id="7" name="Picture 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720" y="2196619"/>
            <a:ext cx="597982" cy="420628"/>
          </a:xfrm>
          <a:prstGeom prst="rect">
            <a:avLst/>
          </a:prstGeom>
        </p:spPr>
      </p:pic>
      <p:pic>
        <p:nvPicPr>
          <p:cNvPr id="8" name="Picture 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3311" y="2962220"/>
            <a:ext cx="597982" cy="420628"/>
          </a:xfrm>
          <a:prstGeom prst="rect">
            <a:avLst/>
          </a:prstGeom>
        </p:spPr>
      </p:pic>
      <p:pic>
        <p:nvPicPr>
          <p:cNvPr id="9" name="Picture 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720" y="4506936"/>
            <a:ext cx="597982" cy="420628"/>
          </a:xfrm>
          <a:prstGeom prst="rect">
            <a:avLst/>
          </a:prstGeom>
        </p:spPr>
      </p:pic>
      <p:pic>
        <p:nvPicPr>
          <p:cNvPr id="10" name="Picture 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1819" y="3734687"/>
            <a:ext cx="597982" cy="420628"/>
          </a:xfrm>
          <a:prstGeom prst="rect">
            <a:avLst/>
          </a:prstGeom>
        </p:spPr>
      </p:pic>
      <p:pic>
        <p:nvPicPr>
          <p:cNvPr id="11" name="Picture 10"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5849" y="2945059"/>
            <a:ext cx="726588" cy="511682"/>
          </a:xfrm>
          <a:prstGeom prst="rect">
            <a:avLst/>
          </a:prstGeom>
        </p:spPr>
      </p:pic>
      <p:pic>
        <p:nvPicPr>
          <p:cNvPr id="12" name="Picture 1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1720" y="3643633"/>
            <a:ext cx="726588" cy="511682"/>
          </a:xfrm>
          <a:prstGeom prst="rect">
            <a:avLst/>
          </a:prstGeom>
        </p:spPr>
      </p:pic>
      <p:pic>
        <p:nvPicPr>
          <p:cNvPr id="14" name="Picture 1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4506936"/>
            <a:ext cx="726588" cy="511682"/>
          </a:xfrm>
          <a:prstGeom prst="rect">
            <a:avLst/>
          </a:prstGeom>
        </p:spPr>
      </p:pic>
      <p:pic>
        <p:nvPicPr>
          <p:cNvPr id="15" name="Picture 1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8257" y="3680069"/>
            <a:ext cx="726588" cy="511682"/>
          </a:xfrm>
          <a:prstGeom prst="rect">
            <a:avLst/>
          </a:prstGeom>
        </p:spPr>
      </p:pic>
      <p:pic>
        <p:nvPicPr>
          <p:cNvPr id="16" name="Picture 1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8257" y="4506936"/>
            <a:ext cx="726588" cy="511682"/>
          </a:xfrm>
          <a:prstGeom prst="rect">
            <a:avLst/>
          </a:prstGeom>
        </p:spPr>
      </p:pic>
    </p:spTree>
    <p:extLst>
      <p:ext uri="{BB962C8B-B14F-4D97-AF65-F5344CB8AC3E}">
        <p14:creationId xmlns:p14="http://schemas.microsoft.com/office/powerpoint/2010/main" val="169913158"/>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Happy Monday!</a:t>
            </a:r>
            <a:endParaRPr lang="en-US" dirty="0"/>
          </a:p>
        </p:txBody>
      </p:sp>
      <p:pic>
        <p:nvPicPr>
          <p:cNvPr id="6" name="Picture 5"/>
          <p:cNvPicPr>
            <a:picLocks noChangeAspect="1"/>
          </p:cNvPicPr>
          <p:nvPr/>
        </p:nvPicPr>
        <p:blipFill>
          <a:blip r:embed="rId3"/>
          <a:stretch>
            <a:fillRect/>
          </a:stretch>
        </p:blipFill>
        <p:spPr>
          <a:xfrm>
            <a:off x="0" y="1600199"/>
            <a:ext cx="9176550" cy="4115109"/>
          </a:xfrm>
          <a:prstGeom prst="rect">
            <a:avLst/>
          </a:prstGeom>
        </p:spPr>
      </p:pic>
    </p:spTree>
    <p:extLst>
      <p:ext uri="{BB962C8B-B14F-4D97-AF65-F5344CB8AC3E}">
        <p14:creationId xmlns:p14="http://schemas.microsoft.com/office/powerpoint/2010/main" val="30337515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Housekeeping</a:t>
            </a:r>
            <a:endParaRPr lang="en-US" dirty="0"/>
          </a:p>
        </p:txBody>
      </p:sp>
      <p:sp>
        <p:nvSpPr>
          <p:cNvPr id="9" name="Content Placeholder 8"/>
          <p:cNvSpPr>
            <a:spLocks noGrp="1"/>
          </p:cNvSpPr>
          <p:nvPr>
            <p:ph idx="1"/>
          </p:nvPr>
        </p:nvSpPr>
        <p:spPr/>
        <p:txBody>
          <a:bodyPr/>
          <a:lstStyle/>
          <a:p>
            <a:r>
              <a:rPr lang="en-US" dirty="0" smtClean="0"/>
              <a:t>Hours</a:t>
            </a:r>
          </a:p>
          <a:p>
            <a:r>
              <a:rPr lang="en-US" dirty="0" smtClean="0"/>
              <a:t>Mobile phones </a:t>
            </a:r>
          </a:p>
          <a:p>
            <a:r>
              <a:rPr lang="en-US" dirty="0" smtClean="0"/>
              <a:t>Break times</a:t>
            </a:r>
          </a:p>
          <a:p>
            <a:r>
              <a:rPr lang="en-US" dirty="0" smtClean="0"/>
              <a:t>Restrooms</a:t>
            </a:r>
          </a:p>
          <a:p>
            <a:r>
              <a:rPr lang="en-US" dirty="0" smtClean="0"/>
              <a:t>Emergencies</a:t>
            </a:r>
          </a:p>
          <a:p>
            <a:endParaRPr lang="en-US" dirty="0"/>
          </a:p>
        </p:txBody>
      </p:sp>
    </p:spTree>
    <p:extLst>
      <p:ext uri="{BB962C8B-B14F-4D97-AF65-F5344CB8AC3E}">
        <p14:creationId xmlns:p14="http://schemas.microsoft.com/office/powerpoint/2010/main" val="25694330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As a store associate, I want to know when shoe section is fully stocked </a:t>
            </a:r>
            <a:endParaRPr lang="en-US" dirty="0">
              <a:latin typeface="Noteworthy Light"/>
              <a:cs typeface="Noteworthy Light"/>
            </a:endParaRP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2737086907"/>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pic>
        <p:nvPicPr>
          <p:cNvPr id="3" name="Picture 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1338" y="2175077"/>
            <a:ext cx="597982" cy="420628"/>
          </a:xfrm>
          <a:prstGeom prst="rect">
            <a:avLst/>
          </a:prstGeom>
        </p:spPr>
      </p:pic>
      <p:pic>
        <p:nvPicPr>
          <p:cNvPr id="5" name="Picture 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2871166"/>
            <a:ext cx="726588" cy="511682"/>
          </a:xfrm>
          <a:prstGeom prst="rect">
            <a:avLst/>
          </a:prstGeom>
        </p:spPr>
      </p:pic>
      <p:pic>
        <p:nvPicPr>
          <p:cNvPr id="7" name="Picture 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720" y="2196619"/>
            <a:ext cx="597982" cy="420628"/>
          </a:xfrm>
          <a:prstGeom prst="rect">
            <a:avLst/>
          </a:prstGeom>
        </p:spPr>
      </p:pic>
      <p:pic>
        <p:nvPicPr>
          <p:cNvPr id="8" name="Picture 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3311" y="2962220"/>
            <a:ext cx="597982" cy="420628"/>
          </a:xfrm>
          <a:prstGeom prst="rect">
            <a:avLst/>
          </a:prstGeom>
        </p:spPr>
      </p:pic>
      <p:pic>
        <p:nvPicPr>
          <p:cNvPr id="9" name="Picture 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720" y="4506936"/>
            <a:ext cx="597982" cy="420628"/>
          </a:xfrm>
          <a:prstGeom prst="rect">
            <a:avLst/>
          </a:prstGeom>
        </p:spPr>
      </p:pic>
      <p:pic>
        <p:nvPicPr>
          <p:cNvPr id="10" name="Picture 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1819" y="3734687"/>
            <a:ext cx="597982" cy="420628"/>
          </a:xfrm>
          <a:prstGeom prst="rect">
            <a:avLst/>
          </a:prstGeom>
        </p:spPr>
      </p:pic>
      <p:pic>
        <p:nvPicPr>
          <p:cNvPr id="11" name="Picture 10"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5849" y="2945059"/>
            <a:ext cx="726588" cy="511682"/>
          </a:xfrm>
          <a:prstGeom prst="rect">
            <a:avLst/>
          </a:prstGeom>
        </p:spPr>
      </p:pic>
      <p:pic>
        <p:nvPicPr>
          <p:cNvPr id="12" name="Picture 1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1720" y="3643633"/>
            <a:ext cx="726588" cy="511682"/>
          </a:xfrm>
          <a:prstGeom prst="rect">
            <a:avLst/>
          </a:prstGeom>
        </p:spPr>
      </p:pic>
      <p:pic>
        <p:nvPicPr>
          <p:cNvPr id="14" name="Picture 1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4506936"/>
            <a:ext cx="726588" cy="511682"/>
          </a:xfrm>
          <a:prstGeom prst="rect">
            <a:avLst/>
          </a:prstGeom>
        </p:spPr>
      </p:pic>
      <p:pic>
        <p:nvPicPr>
          <p:cNvPr id="15" name="Picture 1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8257" y="3680069"/>
            <a:ext cx="726588" cy="511682"/>
          </a:xfrm>
          <a:prstGeom prst="rect">
            <a:avLst/>
          </a:prstGeom>
        </p:spPr>
      </p:pic>
      <p:pic>
        <p:nvPicPr>
          <p:cNvPr id="16" name="Picture 1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8257" y="4506936"/>
            <a:ext cx="726588" cy="511682"/>
          </a:xfrm>
          <a:prstGeom prst="rect">
            <a:avLst/>
          </a:prstGeom>
        </p:spPr>
      </p:pic>
      <p:pic>
        <p:nvPicPr>
          <p:cNvPr id="17" name="Picture 1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407" y="2981495"/>
            <a:ext cx="597982" cy="420628"/>
          </a:xfrm>
          <a:prstGeom prst="rect">
            <a:avLst/>
          </a:prstGeom>
        </p:spPr>
      </p:pic>
      <p:pic>
        <p:nvPicPr>
          <p:cNvPr id="18" name="Picture 1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407" y="3716505"/>
            <a:ext cx="597982" cy="420628"/>
          </a:xfrm>
          <a:prstGeom prst="rect">
            <a:avLst/>
          </a:prstGeom>
        </p:spPr>
      </p:pic>
      <p:pic>
        <p:nvPicPr>
          <p:cNvPr id="19" name="Picture 1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5977" y="2196619"/>
            <a:ext cx="597982" cy="420628"/>
          </a:xfrm>
          <a:prstGeom prst="rect">
            <a:avLst/>
          </a:prstGeom>
        </p:spPr>
      </p:pic>
      <p:pic>
        <p:nvPicPr>
          <p:cNvPr id="20" name="Picture 1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5977" y="3771123"/>
            <a:ext cx="597982" cy="420628"/>
          </a:xfrm>
          <a:prstGeom prst="rect">
            <a:avLst/>
          </a:prstGeom>
        </p:spPr>
      </p:pic>
      <p:pic>
        <p:nvPicPr>
          <p:cNvPr id="21" name="Picture 20"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407" y="4597990"/>
            <a:ext cx="597982" cy="420628"/>
          </a:xfrm>
          <a:prstGeom prst="rect">
            <a:avLst/>
          </a:prstGeom>
        </p:spPr>
      </p:pic>
      <p:pic>
        <p:nvPicPr>
          <p:cNvPr id="22" name="Picture 2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08308" y="2175077"/>
            <a:ext cx="726588" cy="511682"/>
          </a:xfrm>
          <a:prstGeom prst="rect">
            <a:avLst/>
          </a:prstGeom>
        </p:spPr>
      </p:pic>
      <p:pic>
        <p:nvPicPr>
          <p:cNvPr id="23" name="Picture 22"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12801" y="2227871"/>
            <a:ext cx="726588" cy="511682"/>
          </a:xfrm>
          <a:prstGeom prst="rect">
            <a:avLst/>
          </a:prstGeom>
        </p:spPr>
      </p:pic>
      <p:pic>
        <p:nvPicPr>
          <p:cNvPr id="24" name="Picture 2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1431" y="2980692"/>
            <a:ext cx="726588" cy="511682"/>
          </a:xfrm>
          <a:prstGeom prst="rect">
            <a:avLst/>
          </a:prstGeom>
        </p:spPr>
      </p:pic>
      <p:pic>
        <p:nvPicPr>
          <p:cNvPr id="25" name="Picture 2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1431" y="4506936"/>
            <a:ext cx="726588" cy="511682"/>
          </a:xfrm>
          <a:prstGeom prst="rect">
            <a:avLst/>
          </a:prstGeom>
        </p:spPr>
      </p:pic>
    </p:spTree>
    <p:extLst>
      <p:ext uri="{BB962C8B-B14F-4D97-AF65-F5344CB8AC3E}">
        <p14:creationId xmlns:p14="http://schemas.microsoft.com/office/powerpoint/2010/main" val="2890824858"/>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3412814" y="3008500"/>
            <a:ext cx="2174922" cy="1332753"/>
            <a:chOff x="2423780" y="2417482"/>
            <a:chExt cx="2174922" cy="1332753"/>
          </a:xfrm>
        </p:grpSpPr>
        <p:sp>
          <p:nvSpPr>
            <p:cNvPr id="5" name="TextBox 4"/>
            <p:cNvSpPr txBox="1"/>
            <p:nvPr/>
          </p:nvSpPr>
          <p:spPr>
            <a:xfrm>
              <a:off x="2901576" y="2722282"/>
              <a:ext cx="1424725" cy="707886"/>
            </a:xfrm>
            <a:prstGeom prst="rect">
              <a:avLst/>
            </a:prstGeom>
            <a:noFill/>
          </p:spPr>
          <p:txBody>
            <a:bodyPr wrap="none" rtlCol="0">
              <a:spAutoFit/>
            </a:bodyPr>
            <a:lstStyle/>
            <a:p>
              <a:r>
                <a:rPr lang="en-US" sz="4000" dirty="0" smtClean="0">
                  <a:latin typeface="Noteworthy Light"/>
                  <a:cs typeface="Noteworthy Light"/>
                </a:rPr>
                <a:t>Visitor</a:t>
              </a:r>
              <a:endParaRPr lang="en-US" sz="4000" dirty="0">
                <a:latin typeface="Noteworthy Light"/>
                <a:cs typeface="Noteworthy Light"/>
              </a:endParaRPr>
            </a:p>
          </p:txBody>
        </p:sp>
        <p:pic>
          <p:nvPicPr>
            <p:cNvPr id="9" name="Picture 8"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3780" y="2417482"/>
              <a:ext cx="2174922" cy="1332753"/>
            </a:xfrm>
            <a:prstGeom prst="rect">
              <a:avLst/>
            </a:prstGeom>
          </p:spPr>
        </p:pic>
      </p:grpSp>
      <p:grpSp>
        <p:nvGrpSpPr>
          <p:cNvPr id="13" name="Group 12"/>
          <p:cNvGrpSpPr/>
          <p:nvPr/>
        </p:nvGrpSpPr>
        <p:grpSpPr>
          <a:xfrm>
            <a:off x="6007140" y="4723746"/>
            <a:ext cx="2174922" cy="1332753"/>
            <a:chOff x="3851644" y="3681504"/>
            <a:chExt cx="2174922" cy="1332753"/>
          </a:xfrm>
        </p:grpSpPr>
        <p:sp>
          <p:nvSpPr>
            <p:cNvPr id="6" name="TextBox 5"/>
            <p:cNvSpPr txBox="1"/>
            <p:nvPr/>
          </p:nvSpPr>
          <p:spPr>
            <a:xfrm>
              <a:off x="4264211" y="3965388"/>
              <a:ext cx="1199675" cy="707886"/>
            </a:xfrm>
            <a:prstGeom prst="rect">
              <a:avLst/>
            </a:prstGeom>
            <a:noFill/>
          </p:spPr>
          <p:txBody>
            <a:bodyPr wrap="none" rtlCol="0">
              <a:spAutoFit/>
            </a:bodyPr>
            <a:lstStyle/>
            <a:p>
              <a:r>
                <a:rPr lang="en-US" sz="4000" dirty="0" smtClean="0">
                  <a:latin typeface="Noteworthy Light"/>
                  <a:cs typeface="Noteworthy Light"/>
                </a:rPr>
                <a:t>State</a:t>
              </a:r>
              <a:endParaRPr lang="en-US" sz="4000" dirty="0">
                <a:latin typeface="Noteworthy Light"/>
                <a:cs typeface="Noteworthy Light"/>
              </a:endParaRPr>
            </a:p>
          </p:txBody>
        </p:sp>
        <p:pic>
          <p:nvPicPr>
            <p:cNvPr id="12" name="Picture 11"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1644" y="3681504"/>
              <a:ext cx="2174922" cy="1332753"/>
            </a:xfrm>
            <a:prstGeom prst="rect">
              <a:avLst/>
            </a:prstGeom>
          </p:spPr>
        </p:pic>
      </p:grpSp>
      <p:grpSp>
        <p:nvGrpSpPr>
          <p:cNvPr id="15" name="Group 14"/>
          <p:cNvGrpSpPr/>
          <p:nvPr/>
        </p:nvGrpSpPr>
        <p:grpSpPr>
          <a:xfrm>
            <a:off x="1429619" y="4682239"/>
            <a:ext cx="2174922" cy="1332753"/>
            <a:chOff x="5463886" y="5011268"/>
            <a:chExt cx="2174922" cy="1332753"/>
          </a:xfrm>
        </p:grpSpPr>
        <p:sp>
          <p:nvSpPr>
            <p:cNvPr id="7" name="TextBox 6"/>
            <p:cNvSpPr txBox="1"/>
            <p:nvPr/>
          </p:nvSpPr>
          <p:spPr>
            <a:xfrm>
              <a:off x="5626846" y="5208494"/>
              <a:ext cx="1717758" cy="707886"/>
            </a:xfrm>
            <a:prstGeom prst="rect">
              <a:avLst/>
            </a:prstGeom>
            <a:noFill/>
          </p:spPr>
          <p:txBody>
            <a:bodyPr wrap="none" rtlCol="0">
              <a:spAutoFit/>
            </a:bodyPr>
            <a:lstStyle/>
            <a:p>
              <a:r>
                <a:rPr lang="en-US" sz="4000" dirty="0" smtClean="0">
                  <a:latin typeface="Noteworthy Light"/>
                  <a:cs typeface="Noteworthy Light"/>
                </a:rPr>
                <a:t>Adapter</a:t>
              </a:r>
              <a:endParaRPr lang="en-US" sz="4000" dirty="0">
                <a:latin typeface="Noteworthy Light"/>
                <a:cs typeface="Noteworthy Light"/>
              </a:endParaRPr>
            </a:p>
          </p:txBody>
        </p:sp>
        <p:pic>
          <p:nvPicPr>
            <p:cNvPr id="14" name="Picture 13"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3886" y="5011268"/>
              <a:ext cx="2174922" cy="1332753"/>
            </a:xfrm>
            <a:prstGeom prst="rect">
              <a:avLst/>
            </a:prstGeom>
          </p:spPr>
        </p:pic>
      </p:grpSp>
      <p:grpSp>
        <p:nvGrpSpPr>
          <p:cNvPr id="18" name="Group 17"/>
          <p:cNvGrpSpPr/>
          <p:nvPr/>
        </p:nvGrpSpPr>
        <p:grpSpPr>
          <a:xfrm>
            <a:off x="5130572" y="1535951"/>
            <a:ext cx="3242200" cy="1332753"/>
            <a:chOff x="5169682" y="1574799"/>
            <a:chExt cx="3242200" cy="1332753"/>
          </a:xfrm>
        </p:grpSpPr>
        <p:sp>
          <p:nvSpPr>
            <p:cNvPr id="8" name="TextBox 7"/>
            <p:cNvSpPr txBox="1"/>
            <p:nvPr/>
          </p:nvSpPr>
          <p:spPr>
            <a:xfrm>
              <a:off x="5626846" y="1871205"/>
              <a:ext cx="2192230" cy="707886"/>
            </a:xfrm>
            <a:prstGeom prst="rect">
              <a:avLst/>
            </a:prstGeom>
            <a:noFill/>
          </p:spPr>
          <p:txBody>
            <a:bodyPr wrap="none" rtlCol="0">
              <a:spAutoFit/>
            </a:bodyPr>
            <a:lstStyle/>
            <a:p>
              <a:r>
                <a:rPr lang="en-US" sz="4000" dirty="0" smtClean="0">
                  <a:latin typeface="Noteworthy Light"/>
                  <a:cs typeface="Noteworthy Light"/>
                </a:rPr>
                <a:t>Composite</a:t>
              </a:r>
              <a:endParaRPr lang="en-US" sz="4000" dirty="0">
                <a:latin typeface="Noteworthy Light"/>
                <a:cs typeface="Noteworthy Light"/>
              </a:endParaRPr>
            </a:p>
          </p:txBody>
        </p:sp>
        <p:pic>
          <p:nvPicPr>
            <p:cNvPr id="16" name="Picture 15"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9682" y="1574799"/>
              <a:ext cx="3242200" cy="1332753"/>
            </a:xfrm>
            <a:prstGeom prst="rect">
              <a:avLst/>
            </a:prstGeom>
          </p:spPr>
        </p:pic>
      </p:grpSp>
      <p:grpSp>
        <p:nvGrpSpPr>
          <p:cNvPr id="20" name="Group 19"/>
          <p:cNvGrpSpPr/>
          <p:nvPr/>
        </p:nvGrpSpPr>
        <p:grpSpPr>
          <a:xfrm>
            <a:off x="1203421" y="1204828"/>
            <a:ext cx="3270751" cy="1512528"/>
            <a:chOff x="1336319" y="1204828"/>
            <a:chExt cx="2657140" cy="1332753"/>
          </a:xfrm>
        </p:grpSpPr>
        <p:sp>
          <p:nvSpPr>
            <p:cNvPr id="4" name="TextBox 3"/>
            <p:cNvSpPr txBox="1"/>
            <p:nvPr/>
          </p:nvSpPr>
          <p:spPr>
            <a:xfrm>
              <a:off x="1538941" y="1479176"/>
              <a:ext cx="2454518" cy="707886"/>
            </a:xfrm>
            <a:prstGeom prst="rect">
              <a:avLst/>
            </a:prstGeom>
            <a:noFill/>
          </p:spPr>
          <p:txBody>
            <a:bodyPr wrap="none" rtlCol="0">
              <a:spAutoFit/>
            </a:bodyPr>
            <a:lstStyle/>
            <a:p>
              <a:r>
                <a:rPr lang="en-US" sz="4000" b="1" dirty="0" smtClean="0">
                  <a:latin typeface="Noteworthy Light"/>
                  <a:cs typeface="Noteworthy Light"/>
                </a:rPr>
                <a:t>Observer</a:t>
              </a:r>
              <a:endParaRPr lang="en-US" sz="4000" b="1" dirty="0">
                <a:latin typeface="Noteworthy Light"/>
                <a:cs typeface="Noteworthy Light"/>
              </a:endParaRPr>
            </a:p>
          </p:txBody>
        </p:sp>
        <p:pic>
          <p:nvPicPr>
            <p:cNvPr id="19" name="Picture 18"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6319" y="1204828"/>
              <a:ext cx="2174922" cy="1332753"/>
            </a:xfrm>
            <a:prstGeom prst="rect">
              <a:avLst/>
            </a:prstGeom>
          </p:spPr>
        </p:pic>
      </p:grpSp>
    </p:spTree>
    <p:extLst>
      <p:ext uri="{BB962C8B-B14F-4D97-AF65-F5344CB8AC3E}">
        <p14:creationId xmlns:p14="http://schemas.microsoft.com/office/powerpoint/2010/main" val="368009446"/>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latin typeface="Noteworthy Light"/>
                <a:cs typeface="Noteworthy Light"/>
              </a:rPr>
              <a:t>As a regional manager, I want to handle more than one store</a:t>
            </a: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pSp>
        <p:nvGrpSpPr>
          <p:cNvPr id="47" name="Group 46"/>
          <p:cNvGrpSpPr/>
          <p:nvPr/>
        </p:nvGrpSpPr>
        <p:grpSpPr>
          <a:xfrm>
            <a:off x="3407601" y="1463009"/>
            <a:ext cx="2976353" cy="2619771"/>
            <a:chOff x="3713433" y="1763213"/>
            <a:chExt cx="3905338" cy="2843541"/>
          </a:xfrm>
        </p:grpSpPr>
        <p:pic>
          <p:nvPicPr>
            <p:cNvPr id="3" name="Picture 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2090" y="1763213"/>
              <a:ext cx="597982" cy="420628"/>
            </a:xfrm>
            <a:prstGeom prst="rect">
              <a:avLst/>
            </a:prstGeom>
          </p:spPr>
        </p:pic>
        <p:pic>
          <p:nvPicPr>
            <p:cNvPr id="5" name="Picture 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3433" y="2459302"/>
              <a:ext cx="726588" cy="511682"/>
            </a:xfrm>
            <a:prstGeom prst="rect">
              <a:avLst/>
            </a:prstGeom>
          </p:spPr>
        </p:pic>
        <p:pic>
          <p:nvPicPr>
            <p:cNvPr id="7" name="Picture 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472" y="1784755"/>
              <a:ext cx="597982" cy="420628"/>
            </a:xfrm>
            <a:prstGeom prst="rect">
              <a:avLst/>
            </a:prstGeom>
          </p:spPr>
        </p:pic>
        <p:pic>
          <p:nvPicPr>
            <p:cNvPr id="8" name="Picture 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4063" y="2550356"/>
              <a:ext cx="597982" cy="420628"/>
            </a:xfrm>
            <a:prstGeom prst="rect">
              <a:avLst/>
            </a:prstGeom>
          </p:spPr>
        </p:pic>
        <p:pic>
          <p:nvPicPr>
            <p:cNvPr id="9" name="Picture 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472" y="4095072"/>
              <a:ext cx="597982" cy="420628"/>
            </a:xfrm>
            <a:prstGeom prst="rect">
              <a:avLst/>
            </a:prstGeom>
          </p:spPr>
        </p:pic>
        <p:pic>
          <p:nvPicPr>
            <p:cNvPr id="10" name="Picture 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02571" y="3322823"/>
              <a:ext cx="597982" cy="420628"/>
            </a:xfrm>
            <a:prstGeom prst="rect">
              <a:avLst/>
            </a:prstGeom>
          </p:spPr>
        </p:pic>
        <p:pic>
          <p:nvPicPr>
            <p:cNvPr id="11" name="Picture 10"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06601" y="2533195"/>
              <a:ext cx="726588" cy="511682"/>
            </a:xfrm>
            <a:prstGeom prst="rect">
              <a:avLst/>
            </a:prstGeom>
          </p:spPr>
        </p:pic>
        <p:pic>
          <p:nvPicPr>
            <p:cNvPr id="12" name="Picture 1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32472" y="3231769"/>
              <a:ext cx="726588" cy="511682"/>
            </a:xfrm>
            <a:prstGeom prst="rect">
              <a:avLst/>
            </a:prstGeom>
          </p:spPr>
        </p:pic>
        <p:pic>
          <p:nvPicPr>
            <p:cNvPr id="14" name="Picture 1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3433" y="4095072"/>
              <a:ext cx="726588" cy="511682"/>
            </a:xfrm>
            <a:prstGeom prst="rect">
              <a:avLst/>
            </a:prstGeom>
          </p:spPr>
        </p:pic>
        <p:pic>
          <p:nvPicPr>
            <p:cNvPr id="15" name="Picture 1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19009" y="3268205"/>
              <a:ext cx="726588" cy="511682"/>
            </a:xfrm>
            <a:prstGeom prst="rect">
              <a:avLst/>
            </a:prstGeom>
          </p:spPr>
        </p:pic>
        <p:pic>
          <p:nvPicPr>
            <p:cNvPr id="16" name="Picture 1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19009" y="4095072"/>
              <a:ext cx="726588" cy="511682"/>
            </a:xfrm>
            <a:prstGeom prst="rect">
              <a:avLst/>
            </a:prstGeom>
          </p:spPr>
        </p:pic>
        <p:pic>
          <p:nvPicPr>
            <p:cNvPr id="17" name="Picture 1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2569631"/>
              <a:ext cx="597982" cy="420628"/>
            </a:xfrm>
            <a:prstGeom prst="rect">
              <a:avLst/>
            </a:prstGeom>
          </p:spPr>
        </p:pic>
        <p:pic>
          <p:nvPicPr>
            <p:cNvPr id="18" name="Picture 1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3304641"/>
              <a:ext cx="597982" cy="420628"/>
            </a:xfrm>
            <a:prstGeom prst="rect">
              <a:avLst/>
            </a:prstGeom>
          </p:spPr>
        </p:pic>
        <p:pic>
          <p:nvPicPr>
            <p:cNvPr id="19" name="Picture 1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6729" y="1784755"/>
              <a:ext cx="597982" cy="420628"/>
            </a:xfrm>
            <a:prstGeom prst="rect">
              <a:avLst/>
            </a:prstGeom>
          </p:spPr>
        </p:pic>
        <p:pic>
          <p:nvPicPr>
            <p:cNvPr id="20" name="Picture 1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6729" y="3359259"/>
              <a:ext cx="597982" cy="420628"/>
            </a:xfrm>
            <a:prstGeom prst="rect">
              <a:avLst/>
            </a:prstGeom>
          </p:spPr>
        </p:pic>
        <p:pic>
          <p:nvPicPr>
            <p:cNvPr id="21" name="Picture 20"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4186126"/>
              <a:ext cx="597982" cy="420628"/>
            </a:xfrm>
            <a:prstGeom prst="rect">
              <a:avLst/>
            </a:prstGeom>
          </p:spPr>
        </p:pic>
        <p:pic>
          <p:nvPicPr>
            <p:cNvPr id="22" name="Picture 2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9060" y="1763213"/>
              <a:ext cx="726588" cy="511682"/>
            </a:xfrm>
            <a:prstGeom prst="rect">
              <a:avLst/>
            </a:prstGeom>
          </p:spPr>
        </p:pic>
        <p:pic>
          <p:nvPicPr>
            <p:cNvPr id="23" name="Picture 22"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3553" y="1816007"/>
              <a:ext cx="726588" cy="511682"/>
            </a:xfrm>
            <a:prstGeom prst="rect">
              <a:avLst/>
            </a:prstGeom>
          </p:spPr>
        </p:pic>
        <p:pic>
          <p:nvPicPr>
            <p:cNvPr id="24" name="Picture 2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2183" y="2568828"/>
              <a:ext cx="726588" cy="511682"/>
            </a:xfrm>
            <a:prstGeom prst="rect">
              <a:avLst/>
            </a:prstGeom>
          </p:spPr>
        </p:pic>
        <p:pic>
          <p:nvPicPr>
            <p:cNvPr id="25" name="Picture 2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2183" y="4095072"/>
              <a:ext cx="726588" cy="511682"/>
            </a:xfrm>
            <a:prstGeom prst="rect">
              <a:avLst/>
            </a:prstGeom>
          </p:spPr>
        </p:pic>
      </p:grpSp>
      <p:graphicFrame>
        <p:nvGraphicFramePr>
          <p:cNvPr id="48" name="Table 47"/>
          <p:cNvGraphicFramePr>
            <a:graphicFrameLocks noGrp="1"/>
          </p:cNvGraphicFramePr>
          <p:nvPr>
            <p:extLst>
              <p:ext uri="{D42A27DB-BD31-4B8C-83A1-F6EECF244321}">
                <p14:modId xmlns:p14="http://schemas.microsoft.com/office/powerpoint/2010/main" val="467980788"/>
              </p:ext>
            </p:extLst>
          </p:nvPr>
        </p:nvGraphicFramePr>
        <p:xfrm>
          <a:off x="3376639" y="1413918"/>
          <a:ext cx="3007315" cy="2804160"/>
        </p:xfrm>
        <a:graphic>
          <a:graphicData uri="http://schemas.openxmlformats.org/drawingml/2006/table">
            <a:tbl>
              <a:tblPr firstRow="1" bandRow="1">
                <a:tableStyleId>{2D5ABB26-0587-4C30-8999-92F81FD0307C}</a:tableStyleId>
              </a:tblPr>
              <a:tblGrid>
                <a:gridCol w="601463"/>
                <a:gridCol w="601463"/>
                <a:gridCol w="601463"/>
                <a:gridCol w="601463"/>
                <a:gridCol w="601463"/>
              </a:tblGrid>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grpSp>
        <p:nvGrpSpPr>
          <p:cNvPr id="49" name="Group 48"/>
          <p:cNvGrpSpPr/>
          <p:nvPr/>
        </p:nvGrpSpPr>
        <p:grpSpPr>
          <a:xfrm>
            <a:off x="6032273" y="4025835"/>
            <a:ext cx="2976353" cy="2619771"/>
            <a:chOff x="3713433" y="1763213"/>
            <a:chExt cx="3905338" cy="2843541"/>
          </a:xfrm>
        </p:grpSpPr>
        <p:pic>
          <p:nvPicPr>
            <p:cNvPr id="50" name="Picture 4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2090" y="1763213"/>
              <a:ext cx="597982" cy="420628"/>
            </a:xfrm>
            <a:prstGeom prst="rect">
              <a:avLst/>
            </a:prstGeom>
          </p:spPr>
        </p:pic>
        <p:pic>
          <p:nvPicPr>
            <p:cNvPr id="51" name="Picture 50"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3433" y="2459302"/>
              <a:ext cx="726588" cy="511682"/>
            </a:xfrm>
            <a:prstGeom prst="rect">
              <a:avLst/>
            </a:prstGeom>
          </p:spPr>
        </p:pic>
        <p:pic>
          <p:nvPicPr>
            <p:cNvPr id="52" name="Picture 51"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472" y="1784755"/>
              <a:ext cx="597982" cy="420628"/>
            </a:xfrm>
            <a:prstGeom prst="rect">
              <a:avLst/>
            </a:prstGeom>
          </p:spPr>
        </p:pic>
        <p:pic>
          <p:nvPicPr>
            <p:cNvPr id="53" name="Picture 5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4063" y="2550356"/>
              <a:ext cx="597982" cy="420628"/>
            </a:xfrm>
            <a:prstGeom prst="rect">
              <a:avLst/>
            </a:prstGeom>
          </p:spPr>
        </p:pic>
        <p:pic>
          <p:nvPicPr>
            <p:cNvPr id="54" name="Picture 53"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472" y="4095072"/>
              <a:ext cx="597982" cy="420628"/>
            </a:xfrm>
            <a:prstGeom prst="rect">
              <a:avLst/>
            </a:prstGeom>
          </p:spPr>
        </p:pic>
        <p:pic>
          <p:nvPicPr>
            <p:cNvPr id="55" name="Picture 54"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02571" y="3322823"/>
              <a:ext cx="597982" cy="420628"/>
            </a:xfrm>
            <a:prstGeom prst="rect">
              <a:avLst/>
            </a:prstGeom>
          </p:spPr>
        </p:pic>
        <p:pic>
          <p:nvPicPr>
            <p:cNvPr id="56" name="Picture 5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06601" y="2533195"/>
              <a:ext cx="726588" cy="511682"/>
            </a:xfrm>
            <a:prstGeom prst="rect">
              <a:avLst/>
            </a:prstGeom>
          </p:spPr>
        </p:pic>
        <p:pic>
          <p:nvPicPr>
            <p:cNvPr id="57" name="Picture 56"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32472" y="3231769"/>
              <a:ext cx="726588" cy="511682"/>
            </a:xfrm>
            <a:prstGeom prst="rect">
              <a:avLst/>
            </a:prstGeom>
          </p:spPr>
        </p:pic>
        <p:pic>
          <p:nvPicPr>
            <p:cNvPr id="58" name="Picture 57"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3433" y="4095072"/>
              <a:ext cx="726588" cy="511682"/>
            </a:xfrm>
            <a:prstGeom prst="rect">
              <a:avLst/>
            </a:prstGeom>
          </p:spPr>
        </p:pic>
        <p:pic>
          <p:nvPicPr>
            <p:cNvPr id="59" name="Picture 58"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19009" y="3268205"/>
              <a:ext cx="726588" cy="511682"/>
            </a:xfrm>
            <a:prstGeom prst="rect">
              <a:avLst/>
            </a:prstGeom>
          </p:spPr>
        </p:pic>
        <p:pic>
          <p:nvPicPr>
            <p:cNvPr id="60" name="Picture 59"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19009" y="4095072"/>
              <a:ext cx="726588" cy="511682"/>
            </a:xfrm>
            <a:prstGeom prst="rect">
              <a:avLst/>
            </a:prstGeom>
          </p:spPr>
        </p:pic>
        <p:pic>
          <p:nvPicPr>
            <p:cNvPr id="61" name="Picture 60"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2569631"/>
              <a:ext cx="597982" cy="420628"/>
            </a:xfrm>
            <a:prstGeom prst="rect">
              <a:avLst/>
            </a:prstGeom>
          </p:spPr>
        </p:pic>
        <p:pic>
          <p:nvPicPr>
            <p:cNvPr id="62" name="Picture 61"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3304641"/>
              <a:ext cx="597982" cy="420628"/>
            </a:xfrm>
            <a:prstGeom prst="rect">
              <a:avLst/>
            </a:prstGeom>
          </p:spPr>
        </p:pic>
        <p:pic>
          <p:nvPicPr>
            <p:cNvPr id="63" name="Picture 6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6729" y="1784755"/>
              <a:ext cx="597982" cy="420628"/>
            </a:xfrm>
            <a:prstGeom prst="rect">
              <a:avLst/>
            </a:prstGeom>
          </p:spPr>
        </p:pic>
        <p:pic>
          <p:nvPicPr>
            <p:cNvPr id="64" name="Picture 63"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6729" y="3359259"/>
              <a:ext cx="597982" cy="420628"/>
            </a:xfrm>
            <a:prstGeom prst="rect">
              <a:avLst/>
            </a:prstGeom>
          </p:spPr>
        </p:pic>
        <p:pic>
          <p:nvPicPr>
            <p:cNvPr id="65" name="Picture 64"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4186126"/>
              <a:ext cx="597982" cy="420628"/>
            </a:xfrm>
            <a:prstGeom prst="rect">
              <a:avLst/>
            </a:prstGeom>
          </p:spPr>
        </p:pic>
        <p:pic>
          <p:nvPicPr>
            <p:cNvPr id="66" name="Picture 6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9060" y="1763213"/>
              <a:ext cx="726588" cy="511682"/>
            </a:xfrm>
            <a:prstGeom prst="rect">
              <a:avLst/>
            </a:prstGeom>
          </p:spPr>
        </p:pic>
        <p:pic>
          <p:nvPicPr>
            <p:cNvPr id="67" name="Picture 66"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3553" y="1816007"/>
              <a:ext cx="726588" cy="511682"/>
            </a:xfrm>
            <a:prstGeom prst="rect">
              <a:avLst/>
            </a:prstGeom>
          </p:spPr>
        </p:pic>
        <p:pic>
          <p:nvPicPr>
            <p:cNvPr id="68" name="Picture 67"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2183" y="2568828"/>
              <a:ext cx="726588" cy="511682"/>
            </a:xfrm>
            <a:prstGeom prst="rect">
              <a:avLst/>
            </a:prstGeom>
          </p:spPr>
        </p:pic>
        <p:pic>
          <p:nvPicPr>
            <p:cNvPr id="69" name="Picture 68"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2183" y="4095072"/>
              <a:ext cx="726588" cy="511682"/>
            </a:xfrm>
            <a:prstGeom prst="rect">
              <a:avLst/>
            </a:prstGeom>
          </p:spPr>
        </p:pic>
      </p:grpSp>
      <p:graphicFrame>
        <p:nvGraphicFramePr>
          <p:cNvPr id="70" name="Table 69"/>
          <p:cNvGraphicFramePr>
            <a:graphicFrameLocks noGrp="1"/>
          </p:cNvGraphicFramePr>
          <p:nvPr>
            <p:extLst>
              <p:ext uri="{D42A27DB-BD31-4B8C-83A1-F6EECF244321}">
                <p14:modId xmlns:p14="http://schemas.microsoft.com/office/powerpoint/2010/main" val="3747462803"/>
              </p:ext>
            </p:extLst>
          </p:nvPr>
        </p:nvGraphicFramePr>
        <p:xfrm>
          <a:off x="6087131" y="3993905"/>
          <a:ext cx="3007315" cy="2804160"/>
        </p:xfrm>
        <a:graphic>
          <a:graphicData uri="http://schemas.openxmlformats.org/drawingml/2006/table">
            <a:tbl>
              <a:tblPr firstRow="1" bandRow="1">
                <a:tableStyleId>{2D5ABB26-0587-4C30-8999-92F81FD0307C}</a:tableStyleId>
              </a:tblPr>
              <a:tblGrid>
                <a:gridCol w="601463"/>
                <a:gridCol w="601463"/>
                <a:gridCol w="601463"/>
                <a:gridCol w="601463"/>
                <a:gridCol w="601463"/>
              </a:tblGrid>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663069227"/>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latin typeface="Noteworthy Light"/>
                <a:cs typeface="Noteworthy Light"/>
              </a:rPr>
              <a:t>As a </a:t>
            </a:r>
            <a:r>
              <a:rPr lang="en-US" dirty="0" smtClean="0">
                <a:latin typeface="Noteworthy Light"/>
                <a:cs typeface="Noteworthy Light"/>
              </a:rPr>
              <a:t>senior associate, </a:t>
            </a:r>
            <a:r>
              <a:rPr lang="en-US" dirty="0">
                <a:latin typeface="Noteworthy Light"/>
                <a:cs typeface="Noteworthy Light"/>
              </a:rPr>
              <a:t>I want an assistant to monitor the </a:t>
            </a:r>
            <a:r>
              <a:rPr lang="en-US" dirty="0" smtClean="0">
                <a:latin typeface="Noteworthy Light"/>
                <a:cs typeface="Noteworthy Light"/>
              </a:rPr>
              <a:t>shoe section with me</a:t>
            </a:r>
            <a:endParaRPr lang="en-US" dirty="0">
              <a:latin typeface="Noteworthy Light"/>
              <a:cs typeface="Noteworthy Light"/>
            </a:endParaRP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870" y="1449764"/>
            <a:ext cx="2608145" cy="3551518"/>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283209640"/>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pic>
        <p:nvPicPr>
          <p:cNvPr id="3" name="Picture 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1338" y="2175077"/>
            <a:ext cx="597982" cy="420628"/>
          </a:xfrm>
          <a:prstGeom prst="rect">
            <a:avLst/>
          </a:prstGeom>
        </p:spPr>
      </p:pic>
      <p:pic>
        <p:nvPicPr>
          <p:cNvPr id="5" name="Picture 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2871166"/>
            <a:ext cx="726588" cy="511682"/>
          </a:xfrm>
          <a:prstGeom prst="rect">
            <a:avLst/>
          </a:prstGeom>
        </p:spPr>
      </p:pic>
      <p:pic>
        <p:nvPicPr>
          <p:cNvPr id="7" name="Picture 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720" y="2196619"/>
            <a:ext cx="597982" cy="420628"/>
          </a:xfrm>
          <a:prstGeom prst="rect">
            <a:avLst/>
          </a:prstGeom>
        </p:spPr>
      </p:pic>
      <p:pic>
        <p:nvPicPr>
          <p:cNvPr id="8" name="Picture 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3311" y="2962220"/>
            <a:ext cx="597982" cy="420628"/>
          </a:xfrm>
          <a:prstGeom prst="rect">
            <a:avLst/>
          </a:prstGeom>
        </p:spPr>
      </p:pic>
      <p:pic>
        <p:nvPicPr>
          <p:cNvPr id="9" name="Picture 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720" y="4506936"/>
            <a:ext cx="597982" cy="420628"/>
          </a:xfrm>
          <a:prstGeom prst="rect">
            <a:avLst/>
          </a:prstGeom>
        </p:spPr>
      </p:pic>
      <p:pic>
        <p:nvPicPr>
          <p:cNvPr id="10" name="Picture 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1819" y="3734687"/>
            <a:ext cx="597982" cy="420628"/>
          </a:xfrm>
          <a:prstGeom prst="rect">
            <a:avLst/>
          </a:prstGeom>
        </p:spPr>
      </p:pic>
      <p:pic>
        <p:nvPicPr>
          <p:cNvPr id="11" name="Picture 10"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5849" y="2945059"/>
            <a:ext cx="726588" cy="511682"/>
          </a:xfrm>
          <a:prstGeom prst="rect">
            <a:avLst/>
          </a:prstGeom>
        </p:spPr>
      </p:pic>
      <p:pic>
        <p:nvPicPr>
          <p:cNvPr id="12" name="Picture 1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1720" y="3643633"/>
            <a:ext cx="726588" cy="511682"/>
          </a:xfrm>
          <a:prstGeom prst="rect">
            <a:avLst/>
          </a:prstGeom>
        </p:spPr>
      </p:pic>
      <p:pic>
        <p:nvPicPr>
          <p:cNvPr id="14" name="Picture 1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4506936"/>
            <a:ext cx="726588" cy="511682"/>
          </a:xfrm>
          <a:prstGeom prst="rect">
            <a:avLst/>
          </a:prstGeom>
        </p:spPr>
      </p:pic>
      <p:pic>
        <p:nvPicPr>
          <p:cNvPr id="15" name="Picture 1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8257" y="3680069"/>
            <a:ext cx="726588" cy="511682"/>
          </a:xfrm>
          <a:prstGeom prst="rect">
            <a:avLst/>
          </a:prstGeom>
        </p:spPr>
      </p:pic>
      <p:pic>
        <p:nvPicPr>
          <p:cNvPr id="16" name="Picture 1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8257" y="4506936"/>
            <a:ext cx="726588" cy="511682"/>
          </a:xfrm>
          <a:prstGeom prst="rect">
            <a:avLst/>
          </a:prstGeom>
        </p:spPr>
      </p:pic>
      <p:pic>
        <p:nvPicPr>
          <p:cNvPr id="17" name="Picture 1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407" y="2981495"/>
            <a:ext cx="597982" cy="420628"/>
          </a:xfrm>
          <a:prstGeom prst="rect">
            <a:avLst/>
          </a:prstGeom>
        </p:spPr>
      </p:pic>
      <p:pic>
        <p:nvPicPr>
          <p:cNvPr id="18" name="Picture 1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407" y="3716505"/>
            <a:ext cx="597982" cy="420628"/>
          </a:xfrm>
          <a:prstGeom prst="rect">
            <a:avLst/>
          </a:prstGeom>
        </p:spPr>
      </p:pic>
      <p:pic>
        <p:nvPicPr>
          <p:cNvPr id="19" name="Picture 1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5977" y="2196619"/>
            <a:ext cx="597982" cy="420628"/>
          </a:xfrm>
          <a:prstGeom prst="rect">
            <a:avLst/>
          </a:prstGeom>
        </p:spPr>
      </p:pic>
      <p:pic>
        <p:nvPicPr>
          <p:cNvPr id="20" name="Picture 1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5977" y="3771123"/>
            <a:ext cx="597982" cy="420628"/>
          </a:xfrm>
          <a:prstGeom prst="rect">
            <a:avLst/>
          </a:prstGeom>
        </p:spPr>
      </p:pic>
      <p:pic>
        <p:nvPicPr>
          <p:cNvPr id="21" name="Picture 20"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407" y="4597990"/>
            <a:ext cx="597982" cy="420628"/>
          </a:xfrm>
          <a:prstGeom prst="rect">
            <a:avLst/>
          </a:prstGeom>
        </p:spPr>
      </p:pic>
      <p:pic>
        <p:nvPicPr>
          <p:cNvPr id="22" name="Picture 2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08308" y="2175077"/>
            <a:ext cx="726588" cy="511682"/>
          </a:xfrm>
          <a:prstGeom prst="rect">
            <a:avLst/>
          </a:prstGeom>
        </p:spPr>
      </p:pic>
      <p:pic>
        <p:nvPicPr>
          <p:cNvPr id="23" name="Picture 22"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12801" y="2227871"/>
            <a:ext cx="726588" cy="511682"/>
          </a:xfrm>
          <a:prstGeom prst="rect">
            <a:avLst/>
          </a:prstGeom>
        </p:spPr>
      </p:pic>
      <p:pic>
        <p:nvPicPr>
          <p:cNvPr id="24" name="Picture 2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1431" y="2980692"/>
            <a:ext cx="726588" cy="511682"/>
          </a:xfrm>
          <a:prstGeom prst="rect">
            <a:avLst/>
          </a:prstGeom>
        </p:spPr>
      </p:pic>
      <p:pic>
        <p:nvPicPr>
          <p:cNvPr id="25" name="Picture 2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1431" y="4506936"/>
            <a:ext cx="726588" cy="511682"/>
          </a:xfrm>
          <a:prstGeom prst="rect">
            <a:avLst/>
          </a:prstGeom>
        </p:spPr>
      </p:pic>
      <p:pic>
        <p:nvPicPr>
          <p:cNvPr id="26" name="Picture 25"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2882" y="4574817"/>
            <a:ext cx="1560279" cy="2124636"/>
          </a:xfrm>
          <a:prstGeom prst="rect">
            <a:avLst/>
          </a:prstGeom>
        </p:spPr>
      </p:pic>
    </p:spTree>
    <p:extLst>
      <p:ext uri="{BB962C8B-B14F-4D97-AF65-F5344CB8AC3E}">
        <p14:creationId xmlns:p14="http://schemas.microsoft.com/office/powerpoint/2010/main" val="77171751"/>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6383" y="-2393"/>
            <a:ext cx="8607501" cy="8607501"/>
          </a:xfrm>
          <a:prstGeom prst="rect">
            <a:avLst/>
          </a:prstGeom>
        </p:spPr>
      </p:pic>
    </p:spTree>
    <p:extLst>
      <p:ext uri="{BB962C8B-B14F-4D97-AF65-F5344CB8AC3E}">
        <p14:creationId xmlns:p14="http://schemas.microsoft.com/office/powerpoint/2010/main" val="5780807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3412814" y="3008500"/>
            <a:ext cx="2174922" cy="1332753"/>
            <a:chOff x="2423780" y="2417482"/>
            <a:chExt cx="2174922" cy="1332753"/>
          </a:xfrm>
        </p:grpSpPr>
        <p:sp>
          <p:nvSpPr>
            <p:cNvPr id="5" name="TextBox 4"/>
            <p:cNvSpPr txBox="1"/>
            <p:nvPr/>
          </p:nvSpPr>
          <p:spPr>
            <a:xfrm>
              <a:off x="2901576" y="2722282"/>
              <a:ext cx="1424725" cy="707886"/>
            </a:xfrm>
            <a:prstGeom prst="rect">
              <a:avLst/>
            </a:prstGeom>
            <a:noFill/>
          </p:spPr>
          <p:txBody>
            <a:bodyPr wrap="none" rtlCol="0">
              <a:spAutoFit/>
            </a:bodyPr>
            <a:lstStyle/>
            <a:p>
              <a:r>
                <a:rPr lang="en-US" sz="4000" dirty="0" smtClean="0">
                  <a:latin typeface="Noteworthy Light"/>
                  <a:cs typeface="Noteworthy Light"/>
                </a:rPr>
                <a:t>Visitor</a:t>
              </a:r>
              <a:endParaRPr lang="en-US" sz="4000" dirty="0">
                <a:latin typeface="Noteworthy Light"/>
                <a:cs typeface="Noteworthy Light"/>
              </a:endParaRPr>
            </a:p>
          </p:txBody>
        </p:sp>
        <p:pic>
          <p:nvPicPr>
            <p:cNvPr id="9" name="Picture 8"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3780" y="2417482"/>
              <a:ext cx="2174922" cy="1332753"/>
            </a:xfrm>
            <a:prstGeom prst="rect">
              <a:avLst/>
            </a:prstGeom>
          </p:spPr>
        </p:pic>
      </p:grpSp>
      <p:grpSp>
        <p:nvGrpSpPr>
          <p:cNvPr id="13" name="Group 12"/>
          <p:cNvGrpSpPr/>
          <p:nvPr/>
        </p:nvGrpSpPr>
        <p:grpSpPr>
          <a:xfrm>
            <a:off x="6007140" y="4723746"/>
            <a:ext cx="2174922" cy="1332753"/>
            <a:chOff x="3851644" y="3681504"/>
            <a:chExt cx="2174922" cy="1332753"/>
          </a:xfrm>
        </p:grpSpPr>
        <p:sp>
          <p:nvSpPr>
            <p:cNvPr id="6" name="TextBox 5"/>
            <p:cNvSpPr txBox="1"/>
            <p:nvPr/>
          </p:nvSpPr>
          <p:spPr>
            <a:xfrm>
              <a:off x="4264211" y="3965388"/>
              <a:ext cx="1199675" cy="707886"/>
            </a:xfrm>
            <a:prstGeom prst="rect">
              <a:avLst/>
            </a:prstGeom>
            <a:noFill/>
          </p:spPr>
          <p:txBody>
            <a:bodyPr wrap="none" rtlCol="0">
              <a:spAutoFit/>
            </a:bodyPr>
            <a:lstStyle/>
            <a:p>
              <a:r>
                <a:rPr lang="en-US" sz="4000" dirty="0" smtClean="0">
                  <a:latin typeface="Noteworthy Light"/>
                  <a:cs typeface="Noteworthy Light"/>
                </a:rPr>
                <a:t>State</a:t>
              </a:r>
              <a:endParaRPr lang="en-US" sz="4000" dirty="0">
                <a:latin typeface="Noteworthy Light"/>
                <a:cs typeface="Noteworthy Light"/>
              </a:endParaRPr>
            </a:p>
          </p:txBody>
        </p:sp>
        <p:pic>
          <p:nvPicPr>
            <p:cNvPr id="12" name="Picture 11"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1644" y="3681504"/>
              <a:ext cx="2174922" cy="1332753"/>
            </a:xfrm>
            <a:prstGeom prst="rect">
              <a:avLst/>
            </a:prstGeom>
          </p:spPr>
        </p:pic>
      </p:grpSp>
      <p:grpSp>
        <p:nvGrpSpPr>
          <p:cNvPr id="15" name="Group 14"/>
          <p:cNvGrpSpPr/>
          <p:nvPr/>
        </p:nvGrpSpPr>
        <p:grpSpPr>
          <a:xfrm>
            <a:off x="1429619" y="4682239"/>
            <a:ext cx="2174922" cy="1332753"/>
            <a:chOff x="5463886" y="5011268"/>
            <a:chExt cx="2174922" cy="1332753"/>
          </a:xfrm>
        </p:grpSpPr>
        <p:sp>
          <p:nvSpPr>
            <p:cNvPr id="7" name="TextBox 6"/>
            <p:cNvSpPr txBox="1"/>
            <p:nvPr/>
          </p:nvSpPr>
          <p:spPr>
            <a:xfrm>
              <a:off x="5626846" y="5208494"/>
              <a:ext cx="1717758" cy="707886"/>
            </a:xfrm>
            <a:prstGeom prst="rect">
              <a:avLst/>
            </a:prstGeom>
            <a:noFill/>
          </p:spPr>
          <p:txBody>
            <a:bodyPr wrap="none" rtlCol="0">
              <a:spAutoFit/>
            </a:bodyPr>
            <a:lstStyle/>
            <a:p>
              <a:r>
                <a:rPr lang="en-US" sz="4000" dirty="0" smtClean="0">
                  <a:latin typeface="Noteworthy Light"/>
                  <a:cs typeface="Noteworthy Light"/>
                </a:rPr>
                <a:t>Adapter</a:t>
              </a:r>
              <a:endParaRPr lang="en-US" sz="4000" dirty="0">
                <a:latin typeface="Noteworthy Light"/>
                <a:cs typeface="Noteworthy Light"/>
              </a:endParaRPr>
            </a:p>
          </p:txBody>
        </p:sp>
        <p:pic>
          <p:nvPicPr>
            <p:cNvPr id="14" name="Picture 13"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3886" y="5011268"/>
              <a:ext cx="2174922" cy="1332753"/>
            </a:xfrm>
            <a:prstGeom prst="rect">
              <a:avLst/>
            </a:prstGeom>
          </p:spPr>
        </p:pic>
      </p:grpSp>
      <p:grpSp>
        <p:nvGrpSpPr>
          <p:cNvPr id="18" name="Group 17"/>
          <p:cNvGrpSpPr/>
          <p:nvPr/>
        </p:nvGrpSpPr>
        <p:grpSpPr>
          <a:xfrm>
            <a:off x="5130572" y="1547709"/>
            <a:ext cx="3674535" cy="1472549"/>
            <a:chOff x="5169682" y="1574799"/>
            <a:chExt cx="3292295" cy="1332753"/>
          </a:xfrm>
        </p:grpSpPr>
        <p:sp>
          <p:nvSpPr>
            <p:cNvPr id="8" name="TextBox 7"/>
            <p:cNvSpPr txBox="1"/>
            <p:nvPr/>
          </p:nvSpPr>
          <p:spPr>
            <a:xfrm>
              <a:off x="5626846" y="1871205"/>
              <a:ext cx="2835131" cy="707886"/>
            </a:xfrm>
            <a:prstGeom prst="rect">
              <a:avLst/>
            </a:prstGeom>
            <a:noFill/>
          </p:spPr>
          <p:txBody>
            <a:bodyPr wrap="none" rtlCol="0">
              <a:spAutoFit/>
            </a:bodyPr>
            <a:lstStyle/>
            <a:p>
              <a:r>
                <a:rPr lang="en-US" sz="4000" b="1" dirty="0" smtClean="0">
                  <a:latin typeface="Noteworthy Light"/>
                  <a:cs typeface="Noteworthy Light"/>
                </a:rPr>
                <a:t>Composite</a:t>
              </a:r>
              <a:endParaRPr lang="en-US" sz="4000" b="1" dirty="0">
                <a:latin typeface="Noteworthy Light"/>
                <a:cs typeface="Noteworthy Light"/>
              </a:endParaRPr>
            </a:p>
          </p:txBody>
        </p:sp>
        <p:pic>
          <p:nvPicPr>
            <p:cNvPr id="16" name="Picture 15"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9682" y="1574799"/>
              <a:ext cx="3242200" cy="1332753"/>
            </a:xfrm>
            <a:prstGeom prst="rect">
              <a:avLst/>
            </a:prstGeom>
          </p:spPr>
        </p:pic>
      </p:grpSp>
      <p:grpSp>
        <p:nvGrpSpPr>
          <p:cNvPr id="20" name="Group 19"/>
          <p:cNvGrpSpPr/>
          <p:nvPr/>
        </p:nvGrpSpPr>
        <p:grpSpPr>
          <a:xfrm>
            <a:off x="1203421" y="1204828"/>
            <a:ext cx="2677175" cy="1512528"/>
            <a:chOff x="1336319" y="1204828"/>
            <a:chExt cx="2174922" cy="1332753"/>
          </a:xfrm>
        </p:grpSpPr>
        <p:sp>
          <p:nvSpPr>
            <p:cNvPr id="4" name="TextBox 3"/>
            <p:cNvSpPr txBox="1"/>
            <p:nvPr/>
          </p:nvSpPr>
          <p:spPr>
            <a:xfrm>
              <a:off x="1538941" y="1479176"/>
              <a:ext cx="1863729" cy="623749"/>
            </a:xfrm>
            <a:prstGeom prst="rect">
              <a:avLst/>
            </a:prstGeom>
            <a:noFill/>
          </p:spPr>
          <p:txBody>
            <a:bodyPr wrap="none" rtlCol="0">
              <a:spAutoFit/>
            </a:bodyPr>
            <a:lstStyle/>
            <a:p>
              <a:r>
                <a:rPr lang="en-US" sz="4000" dirty="0" smtClean="0">
                  <a:latin typeface="Noteworthy Light"/>
                  <a:cs typeface="Noteworthy Light"/>
                </a:rPr>
                <a:t>Observer</a:t>
              </a:r>
              <a:endParaRPr lang="en-US" sz="4000" dirty="0">
                <a:latin typeface="Noteworthy Light"/>
                <a:cs typeface="Noteworthy Light"/>
              </a:endParaRPr>
            </a:p>
          </p:txBody>
        </p:sp>
        <p:pic>
          <p:nvPicPr>
            <p:cNvPr id="19" name="Picture 18" descr="scribble circl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6319" y="1204828"/>
              <a:ext cx="2174922" cy="1332753"/>
            </a:xfrm>
            <a:prstGeom prst="rect">
              <a:avLst/>
            </a:prstGeom>
          </p:spPr>
        </p:pic>
      </p:grpSp>
    </p:spTree>
    <p:extLst>
      <p:ext uri="{BB962C8B-B14F-4D97-AF65-F5344CB8AC3E}">
        <p14:creationId xmlns:p14="http://schemas.microsoft.com/office/powerpoint/2010/main" val="2939694422"/>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latin typeface="Noteworthy Light"/>
                <a:cs typeface="Noteworthy Light"/>
              </a:rPr>
              <a:t>As a regional manager, I want to </a:t>
            </a:r>
            <a:r>
              <a:rPr lang="en-US" dirty="0" smtClean="0">
                <a:latin typeface="Noteworthy Light"/>
                <a:cs typeface="Noteworthy Light"/>
              </a:rPr>
              <a:t>know when </a:t>
            </a:r>
            <a:r>
              <a:rPr lang="en-US" i="1" dirty="0" smtClean="0">
                <a:latin typeface="Noteworthy Light"/>
                <a:cs typeface="Noteworthy Light"/>
              </a:rPr>
              <a:t>all</a:t>
            </a:r>
            <a:r>
              <a:rPr lang="en-US" dirty="0" smtClean="0">
                <a:latin typeface="Noteworthy Light"/>
                <a:cs typeface="Noteworthy Light"/>
              </a:rPr>
              <a:t> my stores are fully stocked</a:t>
            </a:r>
            <a:endParaRPr lang="en-US" dirty="0">
              <a:latin typeface="Noteworthy Light"/>
              <a:cs typeface="Noteworthy Light"/>
            </a:endParaRP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pSp>
        <p:nvGrpSpPr>
          <p:cNvPr id="47" name="Group 46"/>
          <p:cNvGrpSpPr/>
          <p:nvPr/>
        </p:nvGrpSpPr>
        <p:grpSpPr>
          <a:xfrm>
            <a:off x="3407601" y="1463009"/>
            <a:ext cx="2976353" cy="2619771"/>
            <a:chOff x="3713433" y="1763213"/>
            <a:chExt cx="3905338" cy="2843541"/>
          </a:xfrm>
        </p:grpSpPr>
        <p:pic>
          <p:nvPicPr>
            <p:cNvPr id="3" name="Picture 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2090" y="1763213"/>
              <a:ext cx="597982" cy="420628"/>
            </a:xfrm>
            <a:prstGeom prst="rect">
              <a:avLst/>
            </a:prstGeom>
          </p:spPr>
        </p:pic>
        <p:pic>
          <p:nvPicPr>
            <p:cNvPr id="5" name="Picture 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3433" y="2459302"/>
              <a:ext cx="726588" cy="511682"/>
            </a:xfrm>
            <a:prstGeom prst="rect">
              <a:avLst/>
            </a:prstGeom>
          </p:spPr>
        </p:pic>
        <p:pic>
          <p:nvPicPr>
            <p:cNvPr id="7" name="Picture 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472" y="1784755"/>
              <a:ext cx="597982" cy="420628"/>
            </a:xfrm>
            <a:prstGeom prst="rect">
              <a:avLst/>
            </a:prstGeom>
          </p:spPr>
        </p:pic>
        <p:pic>
          <p:nvPicPr>
            <p:cNvPr id="8" name="Picture 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4063" y="2550356"/>
              <a:ext cx="597982" cy="420628"/>
            </a:xfrm>
            <a:prstGeom prst="rect">
              <a:avLst/>
            </a:prstGeom>
          </p:spPr>
        </p:pic>
        <p:pic>
          <p:nvPicPr>
            <p:cNvPr id="9" name="Picture 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472" y="4095072"/>
              <a:ext cx="597982" cy="420628"/>
            </a:xfrm>
            <a:prstGeom prst="rect">
              <a:avLst/>
            </a:prstGeom>
          </p:spPr>
        </p:pic>
        <p:pic>
          <p:nvPicPr>
            <p:cNvPr id="10" name="Picture 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02571" y="3322823"/>
              <a:ext cx="597982" cy="420628"/>
            </a:xfrm>
            <a:prstGeom prst="rect">
              <a:avLst/>
            </a:prstGeom>
          </p:spPr>
        </p:pic>
        <p:pic>
          <p:nvPicPr>
            <p:cNvPr id="11" name="Picture 10"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06601" y="2533195"/>
              <a:ext cx="726588" cy="511682"/>
            </a:xfrm>
            <a:prstGeom prst="rect">
              <a:avLst/>
            </a:prstGeom>
          </p:spPr>
        </p:pic>
        <p:pic>
          <p:nvPicPr>
            <p:cNvPr id="12" name="Picture 1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32472" y="3231769"/>
              <a:ext cx="726588" cy="511682"/>
            </a:xfrm>
            <a:prstGeom prst="rect">
              <a:avLst/>
            </a:prstGeom>
          </p:spPr>
        </p:pic>
        <p:pic>
          <p:nvPicPr>
            <p:cNvPr id="14" name="Picture 1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3433" y="4095072"/>
              <a:ext cx="726588" cy="511682"/>
            </a:xfrm>
            <a:prstGeom prst="rect">
              <a:avLst/>
            </a:prstGeom>
          </p:spPr>
        </p:pic>
        <p:pic>
          <p:nvPicPr>
            <p:cNvPr id="15" name="Picture 1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19009" y="3268205"/>
              <a:ext cx="726588" cy="511682"/>
            </a:xfrm>
            <a:prstGeom prst="rect">
              <a:avLst/>
            </a:prstGeom>
          </p:spPr>
        </p:pic>
        <p:pic>
          <p:nvPicPr>
            <p:cNvPr id="16" name="Picture 1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19009" y="4095072"/>
              <a:ext cx="726588" cy="511682"/>
            </a:xfrm>
            <a:prstGeom prst="rect">
              <a:avLst/>
            </a:prstGeom>
          </p:spPr>
        </p:pic>
        <p:pic>
          <p:nvPicPr>
            <p:cNvPr id="17" name="Picture 1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2569631"/>
              <a:ext cx="597982" cy="420628"/>
            </a:xfrm>
            <a:prstGeom prst="rect">
              <a:avLst/>
            </a:prstGeom>
          </p:spPr>
        </p:pic>
        <p:pic>
          <p:nvPicPr>
            <p:cNvPr id="18" name="Picture 1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3304641"/>
              <a:ext cx="597982" cy="420628"/>
            </a:xfrm>
            <a:prstGeom prst="rect">
              <a:avLst/>
            </a:prstGeom>
          </p:spPr>
        </p:pic>
        <p:pic>
          <p:nvPicPr>
            <p:cNvPr id="19" name="Picture 1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6729" y="1784755"/>
              <a:ext cx="597982" cy="420628"/>
            </a:xfrm>
            <a:prstGeom prst="rect">
              <a:avLst/>
            </a:prstGeom>
          </p:spPr>
        </p:pic>
        <p:pic>
          <p:nvPicPr>
            <p:cNvPr id="20" name="Picture 1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6729" y="3359259"/>
              <a:ext cx="597982" cy="420628"/>
            </a:xfrm>
            <a:prstGeom prst="rect">
              <a:avLst/>
            </a:prstGeom>
          </p:spPr>
        </p:pic>
        <p:pic>
          <p:nvPicPr>
            <p:cNvPr id="21" name="Picture 20"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4186126"/>
              <a:ext cx="597982" cy="420628"/>
            </a:xfrm>
            <a:prstGeom prst="rect">
              <a:avLst/>
            </a:prstGeom>
          </p:spPr>
        </p:pic>
        <p:pic>
          <p:nvPicPr>
            <p:cNvPr id="22" name="Picture 2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9060" y="1763213"/>
              <a:ext cx="726588" cy="511682"/>
            </a:xfrm>
            <a:prstGeom prst="rect">
              <a:avLst/>
            </a:prstGeom>
          </p:spPr>
        </p:pic>
        <p:pic>
          <p:nvPicPr>
            <p:cNvPr id="23" name="Picture 22"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3553" y="1816007"/>
              <a:ext cx="726588" cy="511682"/>
            </a:xfrm>
            <a:prstGeom prst="rect">
              <a:avLst/>
            </a:prstGeom>
          </p:spPr>
        </p:pic>
        <p:pic>
          <p:nvPicPr>
            <p:cNvPr id="24" name="Picture 2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2183" y="2568828"/>
              <a:ext cx="726588" cy="511682"/>
            </a:xfrm>
            <a:prstGeom prst="rect">
              <a:avLst/>
            </a:prstGeom>
          </p:spPr>
        </p:pic>
        <p:pic>
          <p:nvPicPr>
            <p:cNvPr id="25" name="Picture 2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2183" y="4095072"/>
              <a:ext cx="726588" cy="511682"/>
            </a:xfrm>
            <a:prstGeom prst="rect">
              <a:avLst/>
            </a:prstGeom>
          </p:spPr>
        </p:pic>
      </p:grpSp>
      <p:graphicFrame>
        <p:nvGraphicFramePr>
          <p:cNvPr id="48" name="Table 47"/>
          <p:cNvGraphicFramePr>
            <a:graphicFrameLocks noGrp="1"/>
          </p:cNvGraphicFramePr>
          <p:nvPr>
            <p:extLst>
              <p:ext uri="{D42A27DB-BD31-4B8C-83A1-F6EECF244321}">
                <p14:modId xmlns:p14="http://schemas.microsoft.com/office/powerpoint/2010/main" val="3642007004"/>
              </p:ext>
            </p:extLst>
          </p:nvPr>
        </p:nvGraphicFramePr>
        <p:xfrm>
          <a:off x="3376639" y="1413918"/>
          <a:ext cx="3007315" cy="2804160"/>
        </p:xfrm>
        <a:graphic>
          <a:graphicData uri="http://schemas.openxmlformats.org/drawingml/2006/table">
            <a:tbl>
              <a:tblPr firstRow="1" bandRow="1">
                <a:tableStyleId>{2D5ABB26-0587-4C30-8999-92F81FD0307C}</a:tableStyleId>
              </a:tblPr>
              <a:tblGrid>
                <a:gridCol w="601463"/>
                <a:gridCol w="601463"/>
                <a:gridCol w="601463"/>
                <a:gridCol w="601463"/>
                <a:gridCol w="601463"/>
              </a:tblGrid>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grpSp>
        <p:nvGrpSpPr>
          <p:cNvPr id="49" name="Group 48"/>
          <p:cNvGrpSpPr/>
          <p:nvPr/>
        </p:nvGrpSpPr>
        <p:grpSpPr>
          <a:xfrm>
            <a:off x="6032273" y="4025835"/>
            <a:ext cx="2976353" cy="2619771"/>
            <a:chOff x="3713433" y="1763213"/>
            <a:chExt cx="3905338" cy="2843541"/>
          </a:xfrm>
        </p:grpSpPr>
        <p:pic>
          <p:nvPicPr>
            <p:cNvPr id="50" name="Picture 4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2090" y="1763213"/>
              <a:ext cx="597982" cy="420628"/>
            </a:xfrm>
            <a:prstGeom prst="rect">
              <a:avLst/>
            </a:prstGeom>
          </p:spPr>
        </p:pic>
        <p:pic>
          <p:nvPicPr>
            <p:cNvPr id="51" name="Picture 50"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3433" y="2459302"/>
              <a:ext cx="726588" cy="511682"/>
            </a:xfrm>
            <a:prstGeom prst="rect">
              <a:avLst/>
            </a:prstGeom>
          </p:spPr>
        </p:pic>
        <p:pic>
          <p:nvPicPr>
            <p:cNvPr id="52" name="Picture 51"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472" y="1784755"/>
              <a:ext cx="597982" cy="420628"/>
            </a:xfrm>
            <a:prstGeom prst="rect">
              <a:avLst/>
            </a:prstGeom>
          </p:spPr>
        </p:pic>
        <p:pic>
          <p:nvPicPr>
            <p:cNvPr id="53" name="Picture 5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4063" y="2550356"/>
              <a:ext cx="597982" cy="420628"/>
            </a:xfrm>
            <a:prstGeom prst="rect">
              <a:avLst/>
            </a:prstGeom>
          </p:spPr>
        </p:pic>
        <p:pic>
          <p:nvPicPr>
            <p:cNvPr id="54" name="Picture 53"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472" y="4095072"/>
              <a:ext cx="597982" cy="420628"/>
            </a:xfrm>
            <a:prstGeom prst="rect">
              <a:avLst/>
            </a:prstGeom>
          </p:spPr>
        </p:pic>
        <p:pic>
          <p:nvPicPr>
            <p:cNvPr id="55" name="Picture 54"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02571" y="3322823"/>
              <a:ext cx="597982" cy="420628"/>
            </a:xfrm>
            <a:prstGeom prst="rect">
              <a:avLst/>
            </a:prstGeom>
          </p:spPr>
        </p:pic>
        <p:pic>
          <p:nvPicPr>
            <p:cNvPr id="56" name="Picture 5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06601" y="2533195"/>
              <a:ext cx="726588" cy="511682"/>
            </a:xfrm>
            <a:prstGeom prst="rect">
              <a:avLst/>
            </a:prstGeom>
          </p:spPr>
        </p:pic>
        <p:pic>
          <p:nvPicPr>
            <p:cNvPr id="57" name="Picture 56"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32472" y="3231769"/>
              <a:ext cx="726588" cy="511682"/>
            </a:xfrm>
            <a:prstGeom prst="rect">
              <a:avLst/>
            </a:prstGeom>
          </p:spPr>
        </p:pic>
        <p:pic>
          <p:nvPicPr>
            <p:cNvPr id="58" name="Picture 57"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13433" y="4095072"/>
              <a:ext cx="726588" cy="511682"/>
            </a:xfrm>
            <a:prstGeom prst="rect">
              <a:avLst/>
            </a:prstGeom>
          </p:spPr>
        </p:pic>
        <p:pic>
          <p:nvPicPr>
            <p:cNvPr id="59" name="Picture 58"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19009" y="3268205"/>
              <a:ext cx="726588" cy="511682"/>
            </a:xfrm>
            <a:prstGeom prst="rect">
              <a:avLst/>
            </a:prstGeom>
          </p:spPr>
        </p:pic>
        <p:pic>
          <p:nvPicPr>
            <p:cNvPr id="60" name="Picture 59"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19009" y="4095072"/>
              <a:ext cx="726588" cy="511682"/>
            </a:xfrm>
            <a:prstGeom prst="rect">
              <a:avLst/>
            </a:prstGeom>
          </p:spPr>
        </p:pic>
        <p:pic>
          <p:nvPicPr>
            <p:cNvPr id="61" name="Picture 60"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2569631"/>
              <a:ext cx="597982" cy="420628"/>
            </a:xfrm>
            <a:prstGeom prst="rect">
              <a:avLst/>
            </a:prstGeom>
          </p:spPr>
        </p:pic>
        <p:pic>
          <p:nvPicPr>
            <p:cNvPr id="62" name="Picture 61"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3304641"/>
              <a:ext cx="597982" cy="420628"/>
            </a:xfrm>
            <a:prstGeom prst="rect">
              <a:avLst/>
            </a:prstGeom>
          </p:spPr>
        </p:pic>
        <p:pic>
          <p:nvPicPr>
            <p:cNvPr id="63" name="Picture 6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6729" y="1784755"/>
              <a:ext cx="597982" cy="420628"/>
            </a:xfrm>
            <a:prstGeom prst="rect">
              <a:avLst/>
            </a:prstGeom>
          </p:spPr>
        </p:pic>
        <p:pic>
          <p:nvPicPr>
            <p:cNvPr id="64" name="Picture 63"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6729" y="3359259"/>
              <a:ext cx="597982" cy="420628"/>
            </a:xfrm>
            <a:prstGeom prst="rect">
              <a:avLst/>
            </a:prstGeom>
          </p:spPr>
        </p:pic>
        <p:pic>
          <p:nvPicPr>
            <p:cNvPr id="65" name="Picture 64"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2159" y="4186126"/>
              <a:ext cx="597982" cy="420628"/>
            </a:xfrm>
            <a:prstGeom prst="rect">
              <a:avLst/>
            </a:prstGeom>
          </p:spPr>
        </p:pic>
        <p:pic>
          <p:nvPicPr>
            <p:cNvPr id="66" name="Picture 6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9060" y="1763213"/>
              <a:ext cx="726588" cy="511682"/>
            </a:xfrm>
            <a:prstGeom prst="rect">
              <a:avLst/>
            </a:prstGeom>
          </p:spPr>
        </p:pic>
        <p:pic>
          <p:nvPicPr>
            <p:cNvPr id="67" name="Picture 66"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3553" y="1816007"/>
              <a:ext cx="726588" cy="511682"/>
            </a:xfrm>
            <a:prstGeom prst="rect">
              <a:avLst/>
            </a:prstGeom>
          </p:spPr>
        </p:pic>
        <p:pic>
          <p:nvPicPr>
            <p:cNvPr id="68" name="Picture 67"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2183" y="2568828"/>
              <a:ext cx="726588" cy="511682"/>
            </a:xfrm>
            <a:prstGeom prst="rect">
              <a:avLst/>
            </a:prstGeom>
          </p:spPr>
        </p:pic>
        <p:pic>
          <p:nvPicPr>
            <p:cNvPr id="69" name="Picture 68"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2183" y="4095072"/>
              <a:ext cx="726588" cy="511682"/>
            </a:xfrm>
            <a:prstGeom prst="rect">
              <a:avLst/>
            </a:prstGeom>
          </p:spPr>
        </p:pic>
      </p:grpSp>
      <p:graphicFrame>
        <p:nvGraphicFramePr>
          <p:cNvPr id="70" name="Table 69"/>
          <p:cNvGraphicFramePr>
            <a:graphicFrameLocks noGrp="1"/>
          </p:cNvGraphicFramePr>
          <p:nvPr>
            <p:extLst>
              <p:ext uri="{D42A27DB-BD31-4B8C-83A1-F6EECF244321}">
                <p14:modId xmlns:p14="http://schemas.microsoft.com/office/powerpoint/2010/main" val="284511583"/>
              </p:ext>
            </p:extLst>
          </p:nvPr>
        </p:nvGraphicFramePr>
        <p:xfrm>
          <a:off x="6087131" y="3993905"/>
          <a:ext cx="3007315" cy="2804160"/>
        </p:xfrm>
        <a:graphic>
          <a:graphicData uri="http://schemas.openxmlformats.org/drawingml/2006/table">
            <a:tbl>
              <a:tblPr firstRow="1" bandRow="1">
                <a:tableStyleId>{2D5ABB26-0587-4C30-8999-92F81FD0307C}</a:tableStyleId>
              </a:tblPr>
              <a:tblGrid>
                <a:gridCol w="601463"/>
                <a:gridCol w="601463"/>
                <a:gridCol w="601463"/>
                <a:gridCol w="601463"/>
                <a:gridCol w="601463"/>
              </a:tblGrid>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7339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5918736"/>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Across The Line</a:t>
            </a:r>
            <a:endParaRPr lang="en-US" dirty="0"/>
          </a:p>
        </p:txBody>
      </p:sp>
      <p:sp>
        <p:nvSpPr>
          <p:cNvPr id="3" name="Text Placeholder 2"/>
          <p:cNvSpPr>
            <a:spLocks noGrp="1"/>
          </p:cNvSpPr>
          <p:nvPr>
            <p:ph type="body" idx="1"/>
          </p:nvPr>
        </p:nvSpPr>
        <p:spPr/>
        <p:txBody>
          <a:bodyPr/>
          <a:lstStyle/>
          <a:p>
            <a:endParaRPr lang="en-US"/>
          </a:p>
        </p:txBody>
      </p:sp>
      <p:sp>
        <p:nvSpPr>
          <p:cNvPr id="4" name="Content Placeholder 3"/>
          <p:cNvSpPr>
            <a:spLocks noGrp="1"/>
          </p:cNvSpPr>
          <p:nvPr>
            <p:ph sz="half" idx="2"/>
          </p:nvPr>
        </p:nvSpPr>
        <p:spPr/>
        <p:txBody>
          <a:bodyPr/>
          <a:lstStyle/>
          <a:p>
            <a:r>
              <a:rPr lang="en-US" dirty="0" smtClean="0"/>
              <a:t>Find your partner</a:t>
            </a:r>
          </a:p>
          <a:p>
            <a:r>
              <a:rPr lang="en-US" dirty="0" smtClean="0"/>
              <a:t>Pull your partner across the line to win a point</a:t>
            </a:r>
          </a:p>
          <a:p>
            <a:r>
              <a:rPr lang="en-US" dirty="0" smtClean="0"/>
              <a:t>You partner can pull you across the line to win a point</a:t>
            </a:r>
          </a:p>
          <a:p>
            <a:r>
              <a:rPr lang="en-US" dirty="0" smtClean="0"/>
              <a:t>Count the points in your head</a:t>
            </a:r>
          </a:p>
          <a:p>
            <a:r>
              <a:rPr lang="en-US" dirty="0" smtClean="0"/>
              <a:t>You have 30 seconds! </a:t>
            </a:r>
          </a:p>
        </p:txBody>
      </p:sp>
      <p:sp>
        <p:nvSpPr>
          <p:cNvPr id="5" name="Text Placeholder 4"/>
          <p:cNvSpPr>
            <a:spLocks noGrp="1"/>
          </p:cNvSpPr>
          <p:nvPr>
            <p:ph type="body" sz="quarter" idx="3"/>
          </p:nvPr>
        </p:nvSpPr>
        <p:spPr/>
        <p:txBody>
          <a:bodyPr/>
          <a:lstStyle/>
          <a:p>
            <a:endParaRPr lang="en-US"/>
          </a:p>
        </p:txBody>
      </p:sp>
      <p:pic>
        <p:nvPicPr>
          <p:cNvPr id="7" name="Content Placeholder 6" descr="Screen shot 2012-10-09 at 2.41.59 PM.png"/>
          <p:cNvPicPr>
            <a:picLocks noGrp="1" noChangeAspect="1"/>
          </p:cNvPicPr>
          <p:nvPr>
            <p:ph sz="quarter" idx="4"/>
          </p:nvPr>
        </p:nvPicPr>
        <p:blipFill>
          <a:blip r:embed="rId3">
            <a:extLst>
              <a:ext uri="{28A0092B-C50C-407E-A947-70E740481C1C}">
                <a14:useLocalDpi xmlns:a14="http://schemas.microsoft.com/office/drawing/2010/main" val="0"/>
              </a:ext>
            </a:extLst>
          </a:blip>
          <a:srcRect l="14807" r="14807"/>
          <a:stretch>
            <a:fillRect/>
          </a:stretch>
        </p:blipFill>
        <p:spPr/>
      </p:pic>
    </p:spTree>
    <p:extLst>
      <p:ext uri="{BB962C8B-B14F-4D97-AF65-F5344CB8AC3E}">
        <p14:creationId xmlns:p14="http://schemas.microsoft.com/office/powerpoint/2010/main" val="3591689229"/>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6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latin typeface="Noteworthy Light"/>
                <a:cs typeface="Noteworthy Light"/>
              </a:rPr>
              <a:t>As a </a:t>
            </a:r>
            <a:r>
              <a:rPr lang="en-US" dirty="0" smtClean="0">
                <a:latin typeface="Noteworthy Light"/>
                <a:cs typeface="Noteworthy Light"/>
              </a:rPr>
              <a:t>store manager</a:t>
            </a:r>
            <a:r>
              <a:rPr lang="en-US" dirty="0">
                <a:latin typeface="Noteworthy Light"/>
                <a:cs typeface="Noteworthy Light"/>
              </a:rPr>
              <a:t>, I want to know when the </a:t>
            </a:r>
            <a:r>
              <a:rPr lang="en-US" dirty="0" smtClean="0">
                <a:latin typeface="Noteworthy Light"/>
                <a:cs typeface="Noteworthy Light"/>
              </a:rPr>
              <a:t>shoe section is 80% or more stocked so </a:t>
            </a:r>
            <a:r>
              <a:rPr lang="en-US" dirty="0">
                <a:latin typeface="Noteworthy Light"/>
                <a:cs typeface="Noteworthy Light"/>
              </a:rPr>
              <a:t>that I </a:t>
            </a:r>
            <a:r>
              <a:rPr lang="en-US" dirty="0" smtClean="0">
                <a:latin typeface="Noteworthy Light"/>
                <a:cs typeface="Noteworthy Light"/>
              </a:rPr>
              <a:t>can offer promotional discounts</a:t>
            </a:r>
            <a:endParaRPr lang="en-US" dirty="0">
              <a:latin typeface="Noteworthy Light"/>
              <a:cs typeface="Noteworthy Light"/>
            </a:endParaRP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2613730336"/>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pic>
        <p:nvPicPr>
          <p:cNvPr id="3" name="Picture 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1338" y="2175077"/>
            <a:ext cx="597982" cy="420628"/>
          </a:xfrm>
          <a:prstGeom prst="rect">
            <a:avLst/>
          </a:prstGeom>
        </p:spPr>
      </p:pic>
      <p:pic>
        <p:nvPicPr>
          <p:cNvPr id="5" name="Picture 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2871166"/>
            <a:ext cx="726588" cy="511682"/>
          </a:xfrm>
          <a:prstGeom prst="rect">
            <a:avLst/>
          </a:prstGeom>
        </p:spPr>
      </p:pic>
      <p:pic>
        <p:nvPicPr>
          <p:cNvPr id="7" name="Picture 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720" y="2196619"/>
            <a:ext cx="597982" cy="420628"/>
          </a:xfrm>
          <a:prstGeom prst="rect">
            <a:avLst/>
          </a:prstGeom>
        </p:spPr>
      </p:pic>
      <p:pic>
        <p:nvPicPr>
          <p:cNvPr id="8" name="Picture 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3311" y="2962220"/>
            <a:ext cx="597982" cy="420628"/>
          </a:xfrm>
          <a:prstGeom prst="rect">
            <a:avLst/>
          </a:prstGeom>
        </p:spPr>
      </p:pic>
      <p:pic>
        <p:nvPicPr>
          <p:cNvPr id="9" name="Picture 8"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720" y="4506936"/>
            <a:ext cx="597982" cy="420628"/>
          </a:xfrm>
          <a:prstGeom prst="rect">
            <a:avLst/>
          </a:prstGeom>
        </p:spPr>
      </p:pic>
      <p:pic>
        <p:nvPicPr>
          <p:cNvPr id="10" name="Picture 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1819" y="3734687"/>
            <a:ext cx="597982" cy="420628"/>
          </a:xfrm>
          <a:prstGeom prst="rect">
            <a:avLst/>
          </a:prstGeom>
        </p:spPr>
      </p:pic>
      <p:pic>
        <p:nvPicPr>
          <p:cNvPr id="11" name="Picture 10"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5849" y="2945059"/>
            <a:ext cx="726588" cy="511682"/>
          </a:xfrm>
          <a:prstGeom prst="rect">
            <a:avLst/>
          </a:prstGeom>
        </p:spPr>
      </p:pic>
      <p:pic>
        <p:nvPicPr>
          <p:cNvPr id="12" name="Picture 1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1720" y="3643633"/>
            <a:ext cx="726588" cy="511682"/>
          </a:xfrm>
          <a:prstGeom prst="rect">
            <a:avLst/>
          </a:prstGeom>
        </p:spPr>
      </p:pic>
      <p:pic>
        <p:nvPicPr>
          <p:cNvPr id="14" name="Picture 1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4506936"/>
            <a:ext cx="726588" cy="511682"/>
          </a:xfrm>
          <a:prstGeom prst="rect">
            <a:avLst/>
          </a:prstGeom>
        </p:spPr>
      </p:pic>
      <p:pic>
        <p:nvPicPr>
          <p:cNvPr id="15" name="Picture 1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8257" y="3680069"/>
            <a:ext cx="726588" cy="511682"/>
          </a:xfrm>
          <a:prstGeom prst="rect">
            <a:avLst/>
          </a:prstGeom>
        </p:spPr>
      </p:pic>
      <p:pic>
        <p:nvPicPr>
          <p:cNvPr id="16" name="Picture 15"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68257" y="4506936"/>
            <a:ext cx="726588" cy="511682"/>
          </a:xfrm>
          <a:prstGeom prst="rect">
            <a:avLst/>
          </a:prstGeom>
        </p:spPr>
      </p:pic>
      <p:pic>
        <p:nvPicPr>
          <p:cNvPr id="17" name="Picture 16"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407" y="2981495"/>
            <a:ext cx="597982" cy="420628"/>
          </a:xfrm>
          <a:prstGeom prst="rect">
            <a:avLst/>
          </a:prstGeom>
        </p:spPr>
      </p:pic>
      <p:pic>
        <p:nvPicPr>
          <p:cNvPr id="18" name="Picture 17"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407" y="3716505"/>
            <a:ext cx="597982" cy="420628"/>
          </a:xfrm>
          <a:prstGeom prst="rect">
            <a:avLst/>
          </a:prstGeom>
        </p:spPr>
      </p:pic>
      <p:pic>
        <p:nvPicPr>
          <p:cNvPr id="21" name="Picture 20"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1407" y="4597990"/>
            <a:ext cx="597982" cy="420628"/>
          </a:xfrm>
          <a:prstGeom prst="rect">
            <a:avLst/>
          </a:prstGeom>
        </p:spPr>
      </p:pic>
      <p:pic>
        <p:nvPicPr>
          <p:cNvPr id="22" name="Picture 21"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08308" y="2175077"/>
            <a:ext cx="726588" cy="511682"/>
          </a:xfrm>
          <a:prstGeom prst="rect">
            <a:avLst/>
          </a:prstGeom>
        </p:spPr>
      </p:pic>
      <p:pic>
        <p:nvPicPr>
          <p:cNvPr id="23" name="Picture 22"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12801" y="2227871"/>
            <a:ext cx="726588" cy="511682"/>
          </a:xfrm>
          <a:prstGeom prst="rect">
            <a:avLst/>
          </a:prstGeom>
        </p:spPr>
      </p:pic>
    </p:spTree>
    <p:extLst>
      <p:ext uri="{BB962C8B-B14F-4D97-AF65-F5344CB8AC3E}">
        <p14:creationId xmlns:p14="http://schemas.microsoft.com/office/powerpoint/2010/main" val="1609041048"/>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6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latin typeface="Noteworthy Light"/>
                <a:cs typeface="Noteworthy Light"/>
              </a:rPr>
              <a:t>As a </a:t>
            </a:r>
            <a:r>
              <a:rPr lang="en-US" dirty="0" smtClean="0">
                <a:latin typeface="Noteworthy Light"/>
                <a:cs typeface="Noteworthy Light"/>
              </a:rPr>
              <a:t>store manager</a:t>
            </a:r>
            <a:r>
              <a:rPr lang="en-US" dirty="0">
                <a:latin typeface="Noteworthy Light"/>
                <a:cs typeface="Noteworthy Light"/>
              </a:rPr>
              <a:t>, I want to know when the </a:t>
            </a:r>
            <a:r>
              <a:rPr lang="en-US" dirty="0" smtClean="0">
                <a:latin typeface="Noteworthy Light"/>
                <a:cs typeface="Noteworthy Light"/>
              </a:rPr>
              <a:t>shoe section is 20% or less stocked so </a:t>
            </a:r>
            <a:r>
              <a:rPr lang="en-US" dirty="0">
                <a:latin typeface="Noteworthy Light"/>
                <a:cs typeface="Noteworthy Light"/>
              </a:rPr>
              <a:t>that I </a:t>
            </a:r>
            <a:r>
              <a:rPr lang="en-US" dirty="0" smtClean="0">
                <a:latin typeface="Noteworthy Light"/>
                <a:cs typeface="Noteworthy Light"/>
              </a:rPr>
              <a:t>can order more from the suppliers</a:t>
            </a:r>
            <a:endParaRPr lang="en-US" dirty="0">
              <a:latin typeface="Noteworthy Light"/>
              <a:cs typeface="Noteworthy Light"/>
            </a:endParaRP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643358902"/>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pic>
        <p:nvPicPr>
          <p:cNvPr id="3" name="Picture 2"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1338" y="2175077"/>
            <a:ext cx="597982" cy="420628"/>
          </a:xfrm>
          <a:prstGeom prst="rect">
            <a:avLst/>
          </a:prstGeom>
        </p:spPr>
      </p:pic>
      <p:pic>
        <p:nvPicPr>
          <p:cNvPr id="5" name="Picture 4"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2871166"/>
            <a:ext cx="726588" cy="511682"/>
          </a:xfrm>
          <a:prstGeom prst="rect">
            <a:avLst/>
          </a:prstGeom>
        </p:spPr>
      </p:pic>
      <p:pic>
        <p:nvPicPr>
          <p:cNvPr id="10" name="Picture 9" descr="Screen shot 2012-09-27 at 5.08.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1819" y="3734687"/>
            <a:ext cx="597982" cy="420628"/>
          </a:xfrm>
          <a:prstGeom prst="rect">
            <a:avLst/>
          </a:prstGeom>
        </p:spPr>
      </p:pic>
      <p:pic>
        <p:nvPicPr>
          <p:cNvPr id="14" name="Picture 13" descr="Screen shot 2012-09-27 at 5.07.5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2681" y="4506936"/>
            <a:ext cx="726588" cy="511682"/>
          </a:xfrm>
          <a:prstGeom prst="rect">
            <a:avLst/>
          </a:prstGeom>
        </p:spPr>
      </p:pic>
    </p:spTree>
    <p:extLst>
      <p:ext uri="{BB962C8B-B14F-4D97-AF65-F5344CB8AC3E}">
        <p14:creationId xmlns:p14="http://schemas.microsoft.com/office/powerpoint/2010/main" val="350920015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Housekeeping</a:t>
            </a:r>
            <a:endParaRPr lang="en-US" dirty="0"/>
          </a:p>
        </p:txBody>
      </p:sp>
      <p:pic>
        <p:nvPicPr>
          <p:cNvPr id="7" name="Picture 6" descr="11_scene.jpg"/>
          <p:cNvPicPr>
            <a:picLocks noChangeAspect="1"/>
          </p:cNvPicPr>
          <p:nvPr>
            <p:custDataLst>
              <p:tags r:id="rId1"/>
            </p:custDataLst>
          </p:nvPr>
        </p:nvPicPr>
        <p:blipFill>
          <a:blip r:embed="rId4"/>
          <a:stretch>
            <a:fillRect/>
          </a:stretch>
        </p:blipFill>
        <p:spPr>
          <a:xfrm>
            <a:off x="4257424" y="3380734"/>
            <a:ext cx="4886575" cy="3477266"/>
          </a:xfrm>
          <a:prstGeom prst="rect">
            <a:avLst/>
          </a:prstGeom>
        </p:spPr>
      </p:pic>
      <p:pic>
        <p:nvPicPr>
          <p:cNvPr id="8" name="Picture 7" descr="doc-02.jpg"/>
          <p:cNvPicPr>
            <a:picLocks noChangeAspect="1"/>
          </p:cNvPicPr>
          <p:nvPr/>
        </p:nvPicPr>
        <p:blipFill>
          <a:blip r:embed="rId5">
            <a:clrChange>
              <a:clrFrom>
                <a:srgbClr val="FFFFFF"/>
              </a:clrFrom>
              <a:clrTo>
                <a:srgbClr val="FFFFFF">
                  <a:alpha val="0"/>
                </a:srgbClr>
              </a:clrTo>
            </a:clrChange>
          </a:blip>
          <a:stretch>
            <a:fillRect/>
          </a:stretch>
        </p:blipFill>
        <p:spPr>
          <a:xfrm>
            <a:off x="28532" y="1166954"/>
            <a:ext cx="4343185" cy="3257389"/>
          </a:xfrm>
          <a:prstGeom prst="rect">
            <a:avLst/>
          </a:prstGeom>
        </p:spPr>
      </p:pic>
      <p:sp>
        <p:nvSpPr>
          <p:cNvPr id="3" name="TextBox 2"/>
          <p:cNvSpPr txBox="1"/>
          <p:nvPr/>
        </p:nvSpPr>
        <p:spPr>
          <a:xfrm>
            <a:off x="242457" y="1279093"/>
            <a:ext cx="1119908" cy="683635"/>
          </a:xfrm>
          <a:prstGeom prst="rect">
            <a:avLst/>
          </a:prstGeom>
          <a:solidFill>
            <a:schemeClr val="bg1"/>
          </a:solidFill>
        </p:spPr>
        <p:txBody>
          <a:bodyPr wrap="square" rtlCol="0">
            <a:noAutofit/>
          </a:bodyPr>
          <a:lstStyle/>
          <a:p>
            <a:r>
              <a:rPr lang="en-US" sz="800" b="1" dirty="0" smtClean="0">
                <a:latin typeface="Courier New"/>
                <a:cs typeface="Courier New"/>
              </a:rPr>
              <a:t>for(</a:t>
            </a:r>
            <a:r>
              <a:rPr lang="en-US" sz="800" b="1" dirty="0" err="1" smtClean="0">
                <a:latin typeface="Courier New"/>
                <a:cs typeface="Courier New"/>
              </a:rPr>
              <a:t>int</a:t>
            </a:r>
            <a:r>
              <a:rPr lang="en-US" sz="800" b="1" dirty="0" smtClean="0">
                <a:latin typeface="Courier New"/>
                <a:cs typeface="Courier New"/>
              </a:rPr>
              <a:t> </a:t>
            </a:r>
            <a:r>
              <a:rPr lang="en-US" sz="800" b="1" dirty="0" err="1" smtClean="0">
                <a:latin typeface="Courier New"/>
                <a:cs typeface="Courier New"/>
              </a:rPr>
              <a:t>i</a:t>
            </a:r>
            <a:r>
              <a:rPr lang="en-US" sz="800" b="1" dirty="0" smtClean="0">
                <a:latin typeface="Courier New"/>
                <a:cs typeface="Courier New"/>
              </a:rPr>
              <a:t>=0; </a:t>
            </a:r>
            <a:r>
              <a:rPr lang="en-US" sz="800" b="1" dirty="0" err="1" smtClean="0">
                <a:latin typeface="Courier New"/>
                <a:cs typeface="Courier New"/>
              </a:rPr>
              <a:t>i</a:t>
            </a:r>
            <a:r>
              <a:rPr lang="en-US" sz="800" b="1" dirty="0" smtClean="0">
                <a:latin typeface="Courier New"/>
                <a:cs typeface="Courier New"/>
              </a:rPr>
              <a:t>&lt;10; </a:t>
            </a:r>
            <a:r>
              <a:rPr lang="en-US" sz="800" b="1" dirty="0" err="1" smtClean="0">
                <a:latin typeface="Courier New"/>
                <a:cs typeface="Courier New"/>
              </a:rPr>
              <a:t>i</a:t>
            </a:r>
            <a:r>
              <a:rPr lang="en-US" sz="800" b="1" dirty="0" smtClean="0">
                <a:latin typeface="Courier New"/>
                <a:cs typeface="Courier New"/>
              </a:rPr>
              <a:t>++) {</a:t>
            </a:r>
          </a:p>
          <a:p>
            <a:r>
              <a:rPr lang="en-US" sz="800" b="1" dirty="0" smtClean="0">
                <a:latin typeface="Courier New"/>
                <a:cs typeface="Courier New"/>
              </a:rPr>
              <a:t>   </a:t>
            </a:r>
            <a:r>
              <a:rPr lang="en-US" sz="800" b="1" dirty="0" err="1" smtClean="0">
                <a:latin typeface="Courier New"/>
                <a:cs typeface="Courier New"/>
              </a:rPr>
              <a:t>System.out.println</a:t>
            </a:r>
            <a:r>
              <a:rPr lang="en-US" sz="800" b="1" dirty="0" smtClean="0">
                <a:latin typeface="Courier New"/>
                <a:cs typeface="Courier New"/>
              </a:rPr>
              <a:t>(“Hello World!”);</a:t>
            </a:r>
            <a:endParaRPr lang="en-US" sz="800" b="1" dirty="0">
              <a:latin typeface="Courier New"/>
              <a:cs typeface="Courier New"/>
            </a:endParaRPr>
          </a:p>
          <a:p>
            <a:r>
              <a:rPr lang="en-US" sz="800" b="1" dirty="0" smtClean="0">
                <a:latin typeface="Courier New"/>
                <a:cs typeface="Courier New"/>
              </a:rPr>
              <a:t>}</a:t>
            </a:r>
            <a:endParaRPr lang="en-US" sz="800" b="1" dirty="0">
              <a:latin typeface="Courier New"/>
              <a:cs typeface="Courier New"/>
            </a:endParaRPr>
          </a:p>
        </p:txBody>
      </p:sp>
    </p:spTree>
    <p:extLst>
      <p:ext uri="{BB962C8B-B14F-4D97-AF65-F5344CB8AC3E}">
        <p14:creationId xmlns:p14="http://schemas.microsoft.com/office/powerpoint/2010/main" val="3950624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825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latin typeface="Noteworthy Light"/>
                <a:cs typeface="Noteworthy Light"/>
              </a:rPr>
              <a:t>As a civic body, I want to know when the </a:t>
            </a:r>
            <a:r>
              <a:rPr lang="en-US" dirty="0" smtClean="0">
                <a:latin typeface="Noteworthy Light"/>
                <a:cs typeface="Noteworthy Light"/>
              </a:rPr>
              <a:t>shoe stock is </a:t>
            </a:r>
            <a:r>
              <a:rPr lang="en-US" dirty="0">
                <a:latin typeface="Noteworthy Light"/>
                <a:cs typeface="Noteworthy Light"/>
              </a:rPr>
              <a:t>80% full so I can collect more taxes</a:t>
            </a:r>
          </a:p>
        </p:txBody>
      </p:sp>
      <p:graphicFrame>
        <p:nvGraphicFramePr>
          <p:cNvPr id="6" name="Table 5"/>
          <p:cNvGraphicFramePr>
            <a:graphicFrameLocks noGrp="1"/>
          </p:cNvGraphicFramePr>
          <p:nvPr>
            <p:extLst>
              <p:ext uri="{D42A27DB-BD31-4B8C-83A1-F6EECF244321}">
                <p14:modId xmlns:p14="http://schemas.microsoft.com/office/powerpoint/2010/main" val="3169644533"/>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pic>
        <p:nvPicPr>
          <p:cNvPr id="3" name="Picture 2" descr="Screen shot 2012-09-27 at 5.08.4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1338" y="2175077"/>
            <a:ext cx="597982" cy="420628"/>
          </a:xfrm>
          <a:prstGeom prst="rect">
            <a:avLst/>
          </a:prstGeom>
        </p:spPr>
      </p:pic>
      <p:pic>
        <p:nvPicPr>
          <p:cNvPr id="5" name="Picture 4" descr="Screen shot 2012-09-27 at 5.07.5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2681" y="2871166"/>
            <a:ext cx="726588" cy="511682"/>
          </a:xfrm>
          <a:prstGeom prst="rect">
            <a:avLst/>
          </a:prstGeom>
        </p:spPr>
      </p:pic>
      <p:pic>
        <p:nvPicPr>
          <p:cNvPr id="7" name="Picture 6" descr="Screen shot 2012-09-27 at 5.08.4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1720" y="2196619"/>
            <a:ext cx="597982" cy="420628"/>
          </a:xfrm>
          <a:prstGeom prst="rect">
            <a:avLst/>
          </a:prstGeom>
        </p:spPr>
      </p:pic>
      <p:pic>
        <p:nvPicPr>
          <p:cNvPr id="8" name="Picture 7" descr="Screen shot 2012-09-27 at 5.08.4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3311" y="2962220"/>
            <a:ext cx="597982" cy="420628"/>
          </a:xfrm>
          <a:prstGeom prst="rect">
            <a:avLst/>
          </a:prstGeom>
        </p:spPr>
      </p:pic>
      <p:pic>
        <p:nvPicPr>
          <p:cNvPr id="9" name="Picture 8" descr="Screen shot 2012-09-27 at 5.08.4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1720" y="4506936"/>
            <a:ext cx="597982" cy="420628"/>
          </a:xfrm>
          <a:prstGeom prst="rect">
            <a:avLst/>
          </a:prstGeom>
        </p:spPr>
      </p:pic>
      <p:pic>
        <p:nvPicPr>
          <p:cNvPr id="10" name="Picture 9" descr="Screen shot 2012-09-27 at 5.08.4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1819" y="3734687"/>
            <a:ext cx="597982" cy="420628"/>
          </a:xfrm>
          <a:prstGeom prst="rect">
            <a:avLst/>
          </a:prstGeom>
        </p:spPr>
      </p:pic>
      <p:pic>
        <p:nvPicPr>
          <p:cNvPr id="11" name="Picture 10" descr="Screen shot 2012-09-27 at 5.07.5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5849" y="2945059"/>
            <a:ext cx="726588" cy="511682"/>
          </a:xfrm>
          <a:prstGeom prst="rect">
            <a:avLst/>
          </a:prstGeom>
        </p:spPr>
      </p:pic>
      <p:pic>
        <p:nvPicPr>
          <p:cNvPr id="12" name="Picture 11" descr="Screen shot 2012-09-27 at 5.07.5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720" y="3643633"/>
            <a:ext cx="726588" cy="511682"/>
          </a:xfrm>
          <a:prstGeom prst="rect">
            <a:avLst/>
          </a:prstGeom>
        </p:spPr>
      </p:pic>
      <p:pic>
        <p:nvPicPr>
          <p:cNvPr id="14" name="Picture 13" descr="Screen shot 2012-09-27 at 5.07.5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2681" y="4506936"/>
            <a:ext cx="726588" cy="511682"/>
          </a:xfrm>
          <a:prstGeom prst="rect">
            <a:avLst/>
          </a:prstGeom>
        </p:spPr>
      </p:pic>
      <p:pic>
        <p:nvPicPr>
          <p:cNvPr id="15" name="Picture 14" descr="Screen shot 2012-09-27 at 5.07.5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8257" y="3680069"/>
            <a:ext cx="726588" cy="511682"/>
          </a:xfrm>
          <a:prstGeom prst="rect">
            <a:avLst/>
          </a:prstGeom>
        </p:spPr>
      </p:pic>
      <p:pic>
        <p:nvPicPr>
          <p:cNvPr id="16" name="Picture 15" descr="Screen shot 2012-09-27 at 5.07.5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8257" y="4506936"/>
            <a:ext cx="726588" cy="511682"/>
          </a:xfrm>
          <a:prstGeom prst="rect">
            <a:avLst/>
          </a:prstGeom>
        </p:spPr>
      </p:pic>
      <p:pic>
        <p:nvPicPr>
          <p:cNvPr id="17" name="Picture 16" descr="Screen shot 2012-09-27 at 5.08.4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1407" y="2981495"/>
            <a:ext cx="597982" cy="420628"/>
          </a:xfrm>
          <a:prstGeom prst="rect">
            <a:avLst/>
          </a:prstGeom>
        </p:spPr>
      </p:pic>
      <p:pic>
        <p:nvPicPr>
          <p:cNvPr id="18" name="Picture 17" descr="Screen shot 2012-09-27 at 5.08.4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1407" y="3716505"/>
            <a:ext cx="597982" cy="420628"/>
          </a:xfrm>
          <a:prstGeom prst="rect">
            <a:avLst/>
          </a:prstGeom>
        </p:spPr>
      </p:pic>
      <p:pic>
        <p:nvPicPr>
          <p:cNvPr id="21" name="Picture 20" descr="Screen shot 2012-09-27 at 5.08.4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1407" y="4597990"/>
            <a:ext cx="597982" cy="420628"/>
          </a:xfrm>
          <a:prstGeom prst="rect">
            <a:avLst/>
          </a:prstGeom>
        </p:spPr>
      </p:pic>
      <p:pic>
        <p:nvPicPr>
          <p:cNvPr id="22" name="Picture 21" descr="Screen shot 2012-09-27 at 5.07.5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8308" y="2175077"/>
            <a:ext cx="726588" cy="511682"/>
          </a:xfrm>
          <a:prstGeom prst="rect">
            <a:avLst/>
          </a:prstGeom>
        </p:spPr>
      </p:pic>
      <p:pic>
        <p:nvPicPr>
          <p:cNvPr id="23" name="Picture 22" descr="Screen shot 2012-09-27 at 5.07.5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2801" y="2227871"/>
            <a:ext cx="726588" cy="511682"/>
          </a:xfrm>
          <a:prstGeom prst="rect">
            <a:avLst/>
          </a:prstGeom>
        </p:spPr>
      </p:pic>
      <p:pic>
        <p:nvPicPr>
          <p:cNvPr id="24" name="Picture 23" descr="green_3 pillars.eps"/>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7788" y="2054409"/>
            <a:ext cx="3588119" cy="2571376"/>
          </a:xfrm>
          <a:prstGeom prst="rect">
            <a:avLst/>
          </a:prstGeom>
        </p:spPr>
      </p:pic>
    </p:spTree>
    <p:extLst>
      <p:ext uri="{BB962C8B-B14F-4D97-AF65-F5344CB8AC3E}">
        <p14:creationId xmlns:p14="http://schemas.microsoft.com/office/powerpoint/2010/main" val="4121416932"/>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397739657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Parking Lot Slides</a:t>
            </a:r>
            <a:endParaRPr lang="en-US" dirty="0">
              <a:latin typeface="Noteworthy Light"/>
              <a:cs typeface="Noteworthy Light"/>
            </a:endParaRP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2453995956"/>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613576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As a parking lot attendant, I want to park a car</a:t>
            </a:r>
            <a:endParaRPr lang="en-US" dirty="0">
              <a:latin typeface="Noteworthy Light"/>
              <a:cs typeface="Noteworthy Light"/>
            </a:endParaRP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3645999090"/>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4127371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As a parking lot attendant, I want to know when the lot is full</a:t>
            </a:r>
            <a:endParaRPr lang="en-US" dirty="0">
              <a:latin typeface="Noteworthy Light"/>
              <a:cs typeface="Noteworthy Light"/>
            </a:endParaRPr>
          </a:p>
        </p:txBody>
      </p:sp>
      <p:pic>
        <p:nvPicPr>
          <p:cNvPr id="2" name="Picture 1"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3679588491"/>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189074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As a parking lot attendant, I want to handle more than one parking lot</a:t>
            </a:r>
            <a:endParaRPr lang="en-US" dirty="0">
              <a:latin typeface="Noteworthy Light"/>
              <a:cs typeface="Noteworthy Light"/>
            </a:endParaRPr>
          </a:p>
        </p:txBody>
      </p:sp>
      <p:pic>
        <p:nvPicPr>
          <p:cNvPr id="3" name="Picture 2"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430" y="1827306"/>
            <a:ext cx="2608145" cy="3551518"/>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3165955628"/>
              </p:ext>
            </p:extLst>
          </p:nvPr>
        </p:nvGraphicFramePr>
        <p:xfrm>
          <a:off x="6300740" y="3299688"/>
          <a:ext cx="2121645" cy="1994648"/>
        </p:xfrm>
        <a:graphic>
          <a:graphicData uri="http://schemas.openxmlformats.org/drawingml/2006/table">
            <a:tbl>
              <a:tblPr firstRow="1" bandRow="1">
                <a:tableStyleId>{2D5ABB26-0587-4C30-8999-92F81FD0307C}</a:tableStyleId>
              </a:tblPr>
              <a:tblGrid>
                <a:gridCol w="424329"/>
                <a:gridCol w="424329"/>
                <a:gridCol w="424329"/>
                <a:gridCol w="424329"/>
                <a:gridCol w="424329"/>
              </a:tblGrid>
              <a:tr h="498662">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98662">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98662">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98662">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859559396"/>
              </p:ext>
            </p:extLst>
          </p:nvPr>
        </p:nvGraphicFramePr>
        <p:xfrm>
          <a:off x="3748787" y="1827306"/>
          <a:ext cx="2121645" cy="1994648"/>
        </p:xfrm>
        <a:graphic>
          <a:graphicData uri="http://schemas.openxmlformats.org/drawingml/2006/table">
            <a:tbl>
              <a:tblPr firstRow="1" bandRow="1">
                <a:tableStyleId>{2D5ABB26-0587-4C30-8999-92F81FD0307C}</a:tableStyleId>
              </a:tblPr>
              <a:tblGrid>
                <a:gridCol w="424329"/>
                <a:gridCol w="424329"/>
                <a:gridCol w="424329"/>
                <a:gridCol w="424329"/>
                <a:gridCol w="424329"/>
              </a:tblGrid>
              <a:tr h="498662">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98662">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98662">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98662">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2000" dirty="0" smtClean="0">
                          <a:latin typeface="Webdings" charset="2"/>
                          <a:cs typeface="Webdings" charset="2"/>
                        </a:rPr>
                        <a:t>p</a:t>
                      </a:r>
                      <a:endParaRPr lang="en-US" sz="2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22206231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825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As a parking lot attendant, I want an assistant to monitor the same parking lots as me</a:t>
            </a:r>
            <a:endParaRPr lang="en-US" dirty="0">
              <a:latin typeface="Noteworthy Light"/>
              <a:cs typeface="Noteworthy Light"/>
            </a:endParaRPr>
          </a:p>
        </p:txBody>
      </p:sp>
      <p:pic>
        <p:nvPicPr>
          <p:cNvPr id="3" name="Picture 2"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788" y="1488818"/>
            <a:ext cx="2608145" cy="3551518"/>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259886654"/>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pic>
        <p:nvPicPr>
          <p:cNvPr id="6" name="Picture 5"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4226" y="4437529"/>
            <a:ext cx="1560279" cy="2124636"/>
          </a:xfrm>
          <a:prstGeom prst="rect">
            <a:avLst/>
          </a:prstGeom>
        </p:spPr>
      </p:pic>
    </p:spTree>
    <p:extLst>
      <p:ext uri="{BB962C8B-B14F-4D97-AF65-F5344CB8AC3E}">
        <p14:creationId xmlns:p14="http://schemas.microsoft.com/office/powerpoint/2010/main" val="393654880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675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As a parking lot manager, I want to know when the lot is 80% full so that I don</a:t>
            </a:r>
            <a:r>
              <a:rPr lang="fr-FR" dirty="0" smtClean="0">
                <a:latin typeface="Noteworthy Light"/>
                <a:cs typeface="Noteworthy Light"/>
              </a:rPr>
              <a:t>’</a:t>
            </a:r>
            <a:r>
              <a:rPr lang="en-US" dirty="0" smtClean="0">
                <a:latin typeface="Noteworthy Light"/>
                <a:cs typeface="Noteworthy Light"/>
              </a:rPr>
              <a:t>t assign that lot to a trainee</a:t>
            </a:r>
            <a:endParaRPr lang="en-US" dirty="0">
              <a:latin typeface="Noteworthy Light"/>
              <a:cs typeface="Noteworthy Light"/>
            </a:endParaRPr>
          </a:p>
        </p:txBody>
      </p:sp>
      <p:pic>
        <p:nvPicPr>
          <p:cNvPr id="3" name="Picture 2" descr="little red dud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612" y="1573305"/>
            <a:ext cx="2608145" cy="3551518"/>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3187344652"/>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5341217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675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As a parking lot attendant, I want to know when the lot is 20% or less occupied so that I can promote the lot</a:t>
            </a:r>
            <a:endParaRPr lang="en-US" dirty="0">
              <a:latin typeface="Noteworthy Light"/>
              <a:cs typeface="Noteworthy Light"/>
            </a:endParaRPr>
          </a:p>
        </p:txBody>
      </p:sp>
      <p:graphicFrame>
        <p:nvGraphicFramePr>
          <p:cNvPr id="7" name="Table 6"/>
          <p:cNvGraphicFramePr>
            <a:graphicFrameLocks noGrp="1"/>
          </p:cNvGraphicFramePr>
          <p:nvPr>
            <p:extLst>
              <p:ext uri="{D42A27DB-BD31-4B8C-83A1-F6EECF244321}">
                <p14:modId xmlns:p14="http://schemas.microsoft.com/office/powerpoint/2010/main" val="1411564971"/>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pic>
        <p:nvPicPr>
          <p:cNvPr id="8" name="Picture 7" descr="little red dud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612" y="1573305"/>
            <a:ext cx="2608145" cy="3551518"/>
          </a:xfrm>
          <a:prstGeom prst="rect">
            <a:avLst/>
          </a:prstGeom>
        </p:spPr>
      </p:pic>
    </p:spTree>
    <p:extLst>
      <p:ext uri="{BB962C8B-B14F-4D97-AF65-F5344CB8AC3E}">
        <p14:creationId xmlns:p14="http://schemas.microsoft.com/office/powerpoint/2010/main" val="19575011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txBox="1">
            <a:spLocks/>
          </p:cNvSpPr>
          <p:nvPr/>
        </p:nvSpPr>
        <p:spPr>
          <a:xfrm>
            <a:off x="307788" y="345818"/>
            <a:ext cx="8229600" cy="1143000"/>
          </a:xfrm>
          <a:prstGeom prst="rect">
            <a:avLst/>
          </a:prstGeom>
        </p:spPr>
        <p:txBody>
          <a:bodyPr vert="horz" lIns="91440" tIns="45720" rIns="91440" bIns="45720" rtlCol="0" anchor="ctr">
            <a:normAutofit fontScale="75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Noteworthy Light"/>
                <a:cs typeface="Noteworthy Light"/>
              </a:rPr>
              <a:t>As a civic body, I want to know when the parking lots are 80% full so I can collect more taxes</a:t>
            </a:r>
            <a:endParaRPr lang="en-US" dirty="0">
              <a:latin typeface="Noteworthy Light"/>
              <a:cs typeface="Noteworthy Light"/>
            </a:endParaRPr>
          </a:p>
        </p:txBody>
      </p:sp>
      <p:graphicFrame>
        <p:nvGraphicFramePr>
          <p:cNvPr id="8" name="Table 7"/>
          <p:cNvGraphicFramePr>
            <a:graphicFrameLocks noGrp="1"/>
          </p:cNvGraphicFramePr>
          <p:nvPr>
            <p:extLst>
              <p:ext uri="{D42A27DB-BD31-4B8C-83A1-F6EECF244321}">
                <p14:modId xmlns:p14="http://schemas.microsoft.com/office/powerpoint/2010/main" val="301128514"/>
              </p:ext>
            </p:extLst>
          </p:nvPr>
        </p:nvGraphicFramePr>
        <p:xfrm>
          <a:off x="4228353" y="1964763"/>
          <a:ext cx="3959410" cy="3160060"/>
        </p:xfrm>
        <a:graphic>
          <a:graphicData uri="http://schemas.openxmlformats.org/drawingml/2006/table">
            <a:tbl>
              <a:tblPr firstRow="1" bandRow="1">
                <a:tableStyleId>{2D5ABB26-0587-4C30-8999-92F81FD0307C}</a:tableStyleId>
              </a:tblPr>
              <a:tblGrid>
                <a:gridCol w="791882"/>
                <a:gridCol w="791882"/>
                <a:gridCol w="791882"/>
                <a:gridCol w="791882"/>
                <a:gridCol w="791882"/>
              </a:tblGrid>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90015">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smtClean="0">
                          <a:ln>
                            <a:noFill/>
                          </a:ln>
                          <a:solidFill>
                            <a:prstClr val="black"/>
                          </a:solidFill>
                          <a:effectLst/>
                          <a:uLnTx/>
                          <a:uFillTx/>
                          <a:latin typeface="Webdings" charset="2"/>
                          <a:ea typeface="+mn-ea"/>
                          <a:cs typeface="Webdings" charset="2"/>
                        </a:rPr>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4000" dirty="0" smtClean="0">
                          <a:latin typeface="Webdings" charset="2"/>
                          <a:cs typeface="Webdings" charset="2"/>
                        </a:rPr>
                        <a:t>p</a:t>
                      </a:r>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sz="4000" dirty="0">
                        <a:latin typeface="Webdings" charset="2"/>
                        <a:cs typeface="Webdings" charset="2"/>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pic>
        <p:nvPicPr>
          <p:cNvPr id="9" name="Picture 8" descr="green_3 pillars.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788" y="2054409"/>
            <a:ext cx="3588119" cy="2571376"/>
          </a:xfrm>
          <a:prstGeom prst="rect">
            <a:avLst/>
          </a:prstGeom>
        </p:spPr>
      </p:pic>
    </p:spTree>
    <p:extLst>
      <p:ext uri="{BB962C8B-B14F-4D97-AF65-F5344CB8AC3E}">
        <p14:creationId xmlns:p14="http://schemas.microsoft.com/office/powerpoint/2010/main" val="62771345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Presenting</a:t>
            </a:r>
            <a:endParaRPr lang="en-US" dirty="0"/>
          </a:p>
        </p:txBody>
      </p:sp>
      <p:pic>
        <p:nvPicPr>
          <p:cNvPr id="8" name="Picture 7" descr="doc-02.jpg"/>
          <p:cNvPicPr>
            <a:picLocks noChangeAspect="1"/>
          </p:cNvPicPr>
          <p:nvPr/>
        </p:nvPicPr>
        <p:blipFill>
          <a:blip r:embed="rId3">
            <a:clrChange>
              <a:clrFrom>
                <a:srgbClr val="FFFFFF"/>
              </a:clrFrom>
              <a:clrTo>
                <a:srgbClr val="FFFFFF">
                  <a:alpha val="0"/>
                </a:srgbClr>
              </a:clrTo>
            </a:clrChange>
          </a:blip>
          <a:stretch>
            <a:fillRect/>
          </a:stretch>
        </p:blipFill>
        <p:spPr>
          <a:xfrm>
            <a:off x="28532" y="1166954"/>
            <a:ext cx="4343185" cy="3257389"/>
          </a:xfrm>
          <a:prstGeom prst="rect">
            <a:avLst/>
          </a:prstGeom>
        </p:spPr>
      </p:pic>
      <p:sp>
        <p:nvSpPr>
          <p:cNvPr id="3" name="TextBox 2"/>
          <p:cNvSpPr txBox="1"/>
          <p:nvPr/>
        </p:nvSpPr>
        <p:spPr>
          <a:xfrm>
            <a:off x="242457" y="1279093"/>
            <a:ext cx="1119908" cy="683635"/>
          </a:xfrm>
          <a:prstGeom prst="rect">
            <a:avLst/>
          </a:prstGeom>
          <a:solidFill>
            <a:schemeClr val="bg1"/>
          </a:solidFill>
        </p:spPr>
        <p:txBody>
          <a:bodyPr wrap="square" rtlCol="0">
            <a:noAutofit/>
          </a:bodyPr>
          <a:lstStyle/>
          <a:p>
            <a:r>
              <a:rPr lang="en-US" sz="800" b="1" dirty="0" smtClean="0">
                <a:latin typeface="Courier New"/>
                <a:cs typeface="Courier New"/>
              </a:rPr>
              <a:t>for(</a:t>
            </a:r>
            <a:r>
              <a:rPr lang="en-US" sz="800" b="1" dirty="0" err="1" smtClean="0">
                <a:latin typeface="Courier New"/>
                <a:cs typeface="Courier New"/>
              </a:rPr>
              <a:t>int</a:t>
            </a:r>
            <a:r>
              <a:rPr lang="en-US" sz="800" b="1" dirty="0" smtClean="0">
                <a:latin typeface="Courier New"/>
                <a:cs typeface="Courier New"/>
              </a:rPr>
              <a:t> </a:t>
            </a:r>
            <a:r>
              <a:rPr lang="en-US" sz="800" b="1" dirty="0" err="1" smtClean="0">
                <a:latin typeface="Courier New"/>
                <a:cs typeface="Courier New"/>
              </a:rPr>
              <a:t>i</a:t>
            </a:r>
            <a:r>
              <a:rPr lang="en-US" sz="800" b="1" dirty="0" smtClean="0">
                <a:latin typeface="Courier New"/>
                <a:cs typeface="Courier New"/>
              </a:rPr>
              <a:t>=0; </a:t>
            </a:r>
            <a:r>
              <a:rPr lang="en-US" sz="800" b="1" dirty="0" err="1" smtClean="0">
                <a:latin typeface="Courier New"/>
                <a:cs typeface="Courier New"/>
              </a:rPr>
              <a:t>i</a:t>
            </a:r>
            <a:r>
              <a:rPr lang="en-US" sz="800" b="1" dirty="0" smtClean="0">
                <a:latin typeface="Courier New"/>
                <a:cs typeface="Courier New"/>
              </a:rPr>
              <a:t>&lt;10; </a:t>
            </a:r>
            <a:r>
              <a:rPr lang="en-US" sz="800" b="1" dirty="0" err="1" smtClean="0">
                <a:latin typeface="Courier New"/>
                <a:cs typeface="Courier New"/>
              </a:rPr>
              <a:t>i</a:t>
            </a:r>
            <a:r>
              <a:rPr lang="en-US" sz="800" b="1" dirty="0" smtClean="0">
                <a:latin typeface="Courier New"/>
                <a:cs typeface="Courier New"/>
              </a:rPr>
              <a:t>++) {</a:t>
            </a:r>
          </a:p>
          <a:p>
            <a:r>
              <a:rPr lang="en-US" sz="800" b="1" dirty="0" smtClean="0">
                <a:latin typeface="Courier New"/>
                <a:cs typeface="Courier New"/>
              </a:rPr>
              <a:t>   </a:t>
            </a:r>
            <a:r>
              <a:rPr lang="en-US" sz="800" b="1" dirty="0" err="1" smtClean="0">
                <a:latin typeface="Courier New"/>
                <a:cs typeface="Courier New"/>
              </a:rPr>
              <a:t>System.out.println</a:t>
            </a:r>
            <a:r>
              <a:rPr lang="en-US" sz="800" b="1" dirty="0" smtClean="0">
                <a:latin typeface="Courier New"/>
                <a:cs typeface="Courier New"/>
              </a:rPr>
              <a:t>(“Hello World!”);</a:t>
            </a:r>
            <a:endParaRPr lang="en-US" sz="800" b="1" dirty="0">
              <a:latin typeface="Courier New"/>
              <a:cs typeface="Courier New"/>
            </a:endParaRPr>
          </a:p>
          <a:p>
            <a:r>
              <a:rPr lang="en-US" sz="800" b="1" dirty="0" smtClean="0">
                <a:latin typeface="Courier New"/>
                <a:cs typeface="Courier New"/>
              </a:rPr>
              <a:t>}</a:t>
            </a:r>
            <a:endParaRPr lang="en-US" sz="800" b="1" dirty="0">
              <a:latin typeface="Courier New"/>
              <a:cs typeface="Courier New"/>
            </a:endParaRPr>
          </a:p>
        </p:txBody>
      </p:sp>
      <p:sp>
        <p:nvSpPr>
          <p:cNvPr id="6" name="Content Placeholder 8"/>
          <p:cNvSpPr>
            <a:spLocks noGrp="1"/>
          </p:cNvSpPr>
          <p:nvPr>
            <p:ph idx="1"/>
          </p:nvPr>
        </p:nvSpPr>
        <p:spPr>
          <a:xfrm>
            <a:off x="4837544" y="1600200"/>
            <a:ext cx="3849255" cy="4525963"/>
          </a:xfrm>
        </p:spPr>
        <p:txBody>
          <a:bodyPr/>
          <a:lstStyle/>
          <a:p>
            <a:r>
              <a:rPr lang="en-US" dirty="0" smtClean="0"/>
              <a:t>One conversation</a:t>
            </a:r>
          </a:p>
          <a:p>
            <a:r>
              <a:rPr lang="en-US" dirty="0" smtClean="0"/>
              <a:t>Laptops down</a:t>
            </a:r>
          </a:p>
        </p:txBody>
      </p:sp>
    </p:spTree>
    <p:extLst>
      <p:ext uri="{BB962C8B-B14F-4D97-AF65-F5344CB8AC3E}">
        <p14:creationId xmlns:p14="http://schemas.microsoft.com/office/powerpoint/2010/main" val="20529542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3920285"/>
            <a:ext cx="8229600" cy="1143000"/>
          </a:xfrm>
        </p:spPr>
        <p:txBody>
          <a:bodyPr/>
          <a:lstStyle/>
          <a:p>
            <a:r>
              <a:rPr lang="en-US" dirty="0" smtClean="0">
                <a:latin typeface="Noteworthy Light"/>
                <a:cs typeface="Noteworthy Light"/>
              </a:rPr>
              <a:t>Recap</a:t>
            </a:r>
            <a:endParaRPr lang="en-US" dirty="0">
              <a:latin typeface="Noteworthy Light"/>
              <a:cs typeface="Noteworthy Light"/>
            </a:endParaRPr>
          </a:p>
        </p:txBody>
      </p:sp>
      <p:pic>
        <p:nvPicPr>
          <p:cNvPr id="3" name="Picture 2" descr="little smiley fac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324" y="814107"/>
            <a:ext cx="3476864" cy="2844707"/>
          </a:xfrm>
          <a:prstGeom prst="rect">
            <a:avLst/>
          </a:prstGeom>
        </p:spPr>
      </p:pic>
    </p:spTree>
    <p:extLst>
      <p:ext uri="{BB962C8B-B14F-4D97-AF65-F5344CB8AC3E}">
        <p14:creationId xmlns:p14="http://schemas.microsoft.com/office/powerpoint/2010/main" val="135830589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Coding</a:t>
            </a:r>
            <a:endParaRPr lang="en-US" dirty="0"/>
          </a:p>
        </p:txBody>
      </p:sp>
      <p:pic>
        <p:nvPicPr>
          <p:cNvPr id="7" name="Picture 6" descr="11_scene.jpg"/>
          <p:cNvPicPr>
            <a:picLocks noChangeAspect="1"/>
          </p:cNvPicPr>
          <p:nvPr>
            <p:custDataLst>
              <p:tags r:id="rId1"/>
            </p:custDataLst>
          </p:nvPr>
        </p:nvPicPr>
        <p:blipFill>
          <a:blip r:embed="rId4"/>
          <a:stretch>
            <a:fillRect/>
          </a:stretch>
        </p:blipFill>
        <p:spPr>
          <a:xfrm>
            <a:off x="4257424" y="3380734"/>
            <a:ext cx="4886575" cy="3477266"/>
          </a:xfrm>
          <a:prstGeom prst="rect">
            <a:avLst/>
          </a:prstGeom>
        </p:spPr>
      </p:pic>
      <p:sp>
        <p:nvSpPr>
          <p:cNvPr id="6" name="Content Placeholder 8"/>
          <p:cNvSpPr>
            <a:spLocks noGrp="1"/>
          </p:cNvSpPr>
          <p:nvPr>
            <p:ph idx="1"/>
          </p:nvPr>
        </p:nvSpPr>
        <p:spPr>
          <a:xfrm>
            <a:off x="219362" y="1300018"/>
            <a:ext cx="3849255" cy="4525963"/>
          </a:xfrm>
        </p:spPr>
        <p:txBody>
          <a:bodyPr/>
          <a:lstStyle/>
          <a:p>
            <a:r>
              <a:rPr lang="en-US" dirty="0" smtClean="0"/>
              <a:t>Several conversations</a:t>
            </a:r>
          </a:p>
          <a:p>
            <a:pPr lvl="1"/>
            <a:r>
              <a:rPr lang="en-US" dirty="0" smtClean="0"/>
              <a:t>Use your inside voice!</a:t>
            </a:r>
          </a:p>
          <a:p>
            <a:r>
              <a:rPr lang="en-US" dirty="0" smtClean="0"/>
              <a:t>Laptops open (of course)</a:t>
            </a:r>
          </a:p>
        </p:txBody>
      </p:sp>
    </p:spTree>
    <p:extLst>
      <p:ext uri="{BB962C8B-B14F-4D97-AF65-F5344CB8AC3E}">
        <p14:creationId xmlns:p14="http://schemas.microsoft.com/office/powerpoint/2010/main" val="19763004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 Setting</a:t>
            </a:r>
            <a:endParaRPr lang="en-US" dirty="0"/>
          </a:p>
        </p:txBody>
      </p:sp>
      <p:sp>
        <p:nvSpPr>
          <p:cNvPr id="3" name="Content Placeholder 2"/>
          <p:cNvSpPr>
            <a:spLocks noGrp="1"/>
          </p:cNvSpPr>
          <p:nvPr>
            <p:ph idx="1"/>
          </p:nvPr>
        </p:nvSpPr>
        <p:spPr/>
        <p:txBody>
          <a:bodyPr>
            <a:normAutofit fontScale="92500"/>
          </a:bodyPr>
          <a:lstStyle/>
          <a:p>
            <a:r>
              <a:rPr lang="en-US" dirty="0" smtClean="0"/>
              <a:t>We will review many concepts and write a lot of code to </a:t>
            </a:r>
            <a:r>
              <a:rPr lang="en-US" b="1" dirty="0" smtClean="0"/>
              <a:t>better understand principles and practices of object oriented code</a:t>
            </a:r>
            <a:r>
              <a:rPr lang="en-US" dirty="0" smtClean="0"/>
              <a:t>.</a:t>
            </a:r>
          </a:p>
          <a:p>
            <a:r>
              <a:rPr lang="en-US" dirty="0" smtClean="0"/>
              <a:t>This is </a:t>
            </a:r>
            <a:r>
              <a:rPr lang="en-US" b="1" dirty="0" smtClean="0"/>
              <a:t>not a custom class </a:t>
            </a:r>
            <a:r>
              <a:rPr lang="en-US" dirty="0" smtClean="0"/>
              <a:t>for your organization.</a:t>
            </a:r>
          </a:p>
          <a:p>
            <a:r>
              <a:rPr lang="en-US" dirty="0" smtClean="0"/>
              <a:t>We will try to address various </a:t>
            </a:r>
            <a:r>
              <a:rPr lang="en-US" b="1" dirty="0" smtClean="0"/>
              <a:t>advanced topics</a:t>
            </a:r>
            <a:r>
              <a:rPr lang="en-US" dirty="0" smtClean="0"/>
              <a:t>, but some are </a:t>
            </a:r>
            <a:r>
              <a:rPr lang="en-US" b="1" dirty="0" smtClean="0"/>
              <a:t>too complex to get into</a:t>
            </a:r>
            <a:r>
              <a:rPr lang="en-US" dirty="0" smtClean="0"/>
              <a:t>.</a:t>
            </a:r>
          </a:p>
          <a:p>
            <a:r>
              <a:rPr lang="en-US" dirty="0" smtClean="0"/>
              <a:t>Your next steps are to </a:t>
            </a:r>
            <a:r>
              <a:rPr lang="en-US" b="1" dirty="0" smtClean="0"/>
              <a:t>identify how to apply the principles and practices </a:t>
            </a:r>
            <a:r>
              <a:rPr lang="en-US" dirty="0" smtClean="0"/>
              <a:t>you learn here to the code you write for your organization.</a:t>
            </a:r>
          </a:p>
          <a:p>
            <a:endParaRPr lang="en-US" dirty="0"/>
          </a:p>
        </p:txBody>
      </p:sp>
    </p:spTree>
    <p:extLst>
      <p:ext uri="{BB962C8B-B14F-4D97-AF65-F5344CB8AC3E}">
        <p14:creationId xmlns:p14="http://schemas.microsoft.com/office/powerpoint/2010/main" val="2799576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are we here?</a:t>
            </a:r>
            <a:endParaRPr lang="en-US" dirty="0"/>
          </a:p>
        </p:txBody>
      </p:sp>
      <p:sp>
        <p:nvSpPr>
          <p:cNvPr id="5" name="Content Placeholder 4"/>
          <p:cNvSpPr>
            <a:spLocks noGrp="1"/>
          </p:cNvSpPr>
          <p:nvPr>
            <p:ph sz="half" idx="4294967295"/>
          </p:nvPr>
        </p:nvSpPr>
        <p:spPr>
          <a:xfrm>
            <a:off x="0" y="1371600"/>
            <a:ext cx="4038600" cy="5081588"/>
          </a:xfrm>
        </p:spPr>
        <p:txBody>
          <a:bodyPr/>
          <a:lstStyle/>
          <a:p>
            <a:pPr algn="ctr">
              <a:buNone/>
            </a:pPr>
            <a:r>
              <a:rPr lang="en-US" dirty="0" smtClean="0"/>
              <a:t>Hopes</a:t>
            </a:r>
            <a:endParaRPr lang="en-US" dirty="0"/>
          </a:p>
        </p:txBody>
      </p:sp>
      <p:sp>
        <p:nvSpPr>
          <p:cNvPr id="6" name="Content Placeholder 5"/>
          <p:cNvSpPr>
            <a:spLocks noGrp="1"/>
          </p:cNvSpPr>
          <p:nvPr>
            <p:ph sz="half" idx="4294967295"/>
          </p:nvPr>
        </p:nvSpPr>
        <p:spPr>
          <a:xfrm>
            <a:off x="5105400" y="1371600"/>
            <a:ext cx="4038600" cy="5081588"/>
          </a:xfrm>
        </p:spPr>
        <p:txBody>
          <a:bodyPr/>
          <a:lstStyle/>
          <a:p>
            <a:pPr algn="ctr">
              <a:buNone/>
            </a:pPr>
            <a:r>
              <a:rPr lang="en-US" dirty="0" smtClean="0"/>
              <a:t>Concerns</a:t>
            </a:r>
            <a:endParaRPr lang="en-US" dirty="0"/>
          </a:p>
        </p:txBody>
      </p:sp>
      <p:pic>
        <p:nvPicPr>
          <p:cNvPr id="7" name="Picture 6" descr="brother-in-law2_happy.jpg"/>
          <p:cNvPicPr>
            <a:picLocks noChangeAspect="1"/>
          </p:cNvPicPr>
          <p:nvPr/>
        </p:nvPicPr>
        <p:blipFill>
          <a:blip r:embed="rId3">
            <a:clrChange>
              <a:clrFrom>
                <a:srgbClr val="FFFFFF"/>
              </a:clrFrom>
              <a:clrTo>
                <a:srgbClr val="FFFFFF">
                  <a:alpha val="0"/>
                </a:srgbClr>
              </a:clrTo>
            </a:clrChange>
          </a:blip>
          <a:stretch>
            <a:fillRect/>
          </a:stretch>
        </p:blipFill>
        <p:spPr>
          <a:xfrm>
            <a:off x="1757298" y="2262188"/>
            <a:ext cx="2124206" cy="4191000"/>
          </a:xfrm>
          <a:prstGeom prst="rect">
            <a:avLst/>
          </a:prstGeom>
          <a:effectLst>
            <a:outerShdw blurRad="50800" dist="38100" dir="2700000">
              <a:srgbClr val="000000">
                <a:alpha val="43000"/>
              </a:srgbClr>
            </a:outerShdw>
          </a:effectLst>
        </p:spPr>
      </p:pic>
      <p:pic>
        <p:nvPicPr>
          <p:cNvPr id="8" name="Picture 7" descr="brother-in-law1_concerned_trimmed.jpg"/>
          <p:cNvPicPr>
            <a:picLocks noChangeAspect="1"/>
          </p:cNvPicPr>
          <p:nvPr/>
        </p:nvPicPr>
        <p:blipFill>
          <a:blip r:embed="rId4">
            <a:clrChange>
              <a:clrFrom>
                <a:srgbClr val="FFFFFF"/>
              </a:clrFrom>
              <a:clrTo>
                <a:srgbClr val="FFFFFF">
                  <a:alpha val="0"/>
                </a:srgbClr>
              </a:clrTo>
            </a:clrChange>
          </a:blip>
          <a:stretch>
            <a:fillRect/>
          </a:stretch>
        </p:blipFill>
        <p:spPr>
          <a:xfrm>
            <a:off x="6467286" y="2262188"/>
            <a:ext cx="1305114" cy="4191000"/>
          </a:xfrm>
          <a:prstGeom prst="rect">
            <a:avLst/>
          </a:prstGeom>
          <a:effectLst>
            <a:outerShdw blurRad="50800" dist="38100" dir="2700000">
              <a:srgbClr val="000000">
                <a:alpha val="43000"/>
              </a:srgbClr>
            </a:outerShdw>
          </a:effectLst>
        </p:spPr>
      </p:pic>
    </p:spTree>
    <p:extLst>
      <p:ext uri="{BB962C8B-B14F-4D97-AF65-F5344CB8AC3E}">
        <p14:creationId xmlns:p14="http://schemas.microsoft.com/office/powerpoint/2010/main" val="33972619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DOCUME~1\ADMINI~1\LOCALS~1\Temp\articulate\presenter\imgtemp\pklsgfkt_files\slide0001_image001.jpg"/>
</p:tagLst>
</file>

<file path=ppt/tags/tag2.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DOCUME~1\ADMINI~1\LOCALS~1\Temp\articulate\presenter\imgtemp\pklsgfkt_files\slide0001_image001.jpg"/>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23074</TotalTime>
  <Words>2531</Words>
  <Application>Microsoft Macintosh PowerPoint</Application>
  <PresentationFormat>On-screen Show (4:3)</PresentationFormat>
  <Paragraphs>523</Paragraphs>
  <Slides>60</Slides>
  <Notes>53</Notes>
  <HiddenSlides>11</HiddenSlides>
  <MMClips>0</MMClips>
  <ScaleCrop>false</ScaleCrop>
  <HeadingPairs>
    <vt:vector size="4" baseType="variant">
      <vt:variant>
        <vt:lpstr>Theme</vt:lpstr>
      </vt:variant>
      <vt:variant>
        <vt:i4>1</vt:i4>
      </vt:variant>
      <vt:variant>
        <vt:lpstr>Slide Titles</vt:lpstr>
      </vt:variant>
      <vt:variant>
        <vt:i4>60</vt:i4>
      </vt:variant>
    </vt:vector>
  </HeadingPairs>
  <TitlesOfParts>
    <vt:vector size="61" baseType="lpstr">
      <vt:lpstr>Office Theme</vt:lpstr>
      <vt:lpstr>Object Oriented Bootcamp</vt:lpstr>
      <vt:lpstr>Who are we?</vt:lpstr>
      <vt:lpstr>Introductions</vt:lpstr>
      <vt:lpstr>Housekeeping</vt:lpstr>
      <vt:lpstr>Housekeeping</vt:lpstr>
      <vt:lpstr>Presenting</vt:lpstr>
      <vt:lpstr>Coding</vt:lpstr>
      <vt:lpstr>Context Setting</vt:lpstr>
      <vt:lpstr>Why are we here?</vt:lpstr>
      <vt:lpstr>What’s coming up…</vt:lpstr>
      <vt:lpstr>As a math student, I want to represent a rectangle</vt:lpstr>
      <vt:lpstr>As a math student, I want to represent a rectangle, so that I will be able to calculate area</vt:lpstr>
      <vt:lpstr>As a math student, I want to represent a rectangle, so that I will be able to calculate perimeter</vt:lpstr>
      <vt:lpstr>As a math student, I want to represent a square, so that I can calculate its area and perimeter</vt:lpstr>
      <vt:lpstr>Recap</vt:lpstr>
      <vt:lpstr>As a math student, I want to represent a chance of getting tails when flipping a coin</vt:lpstr>
      <vt:lpstr>As a math student, I want to represent a chance of  NOT getting tails when flipping a coin</vt:lpstr>
      <vt:lpstr>As a math student, I want to represent a chance of  getting tails when flipping two coins</vt:lpstr>
      <vt:lpstr>As a math student, I want to represent a chance of  getting a 6 and a 5 when throwing two dice</vt:lpstr>
      <vt:lpstr>As a math student, I want to represent a chance of  getting at least one tails when flipping two coins</vt:lpstr>
      <vt:lpstr>De morgan’s law</vt:lpstr>
      <vt:lpstr>Recap</vt:lpstr>
      <vt:lpstr>Object interactions</vt:lpstr>
      <vt:lpstr>Delegations</vt:lpstr>
      <vt:lpstr>Collaboration</vt:lpstr>
      <vt:lpstr>Inheritance</vt:lpstr>
      <vt:lpstr>3 != 3</vt:lpstr>
      <vt:lpstr>As a math student, I wish to compare lengths in feet and inches</vt:lpstr>
      <vt:lpstr>As a math student, I wish to compare lengths in inches and centimeters</vt:lpstr>
      <vt:lpstr>As a math student, I wish to compare lengths in cm and mm</vt:lpstr>
      <vt:lpstr>As a math student, I wish to compare volumes in liter and gallon</vt:lpstr>
      <vt:lpstr>As a math student, I want to be able to add two lengths in inches</vt:lpstr>
      <vt:lpstr>As a math student, I want to be able to add two lengths in any unit and the standard output is inches</vt:lpstr>
      <vt:lpstr>As a math student, I want to be able to add two volumes in any unit and the standard output is liters</vt:lpstr>
      <vt:lpstr>As a math student, I want to be able to compare temperature in Fahrenheit and Celsius</vt:lpstr>
      <vt:lpstr>PowerPoint Presentation</vt:lpstr>
      <vt:lpstr>PowerPoint Presentation</vt:lpstr>
      <vt:lpstr>PowerPoint Presentation</vt:lpstr>
      <vt:lpstr>Happy Monday!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Across The 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Recap</vt:lpstr>
    </vt:vector>
  </TitlesOfParts>
  <Company>isassetmgmt@thoughtworks.com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 Bootcamp</dc:title>
  <dc:creator>Vinod Kumaar Ramakrishnan</dc:creator>
  <cp:lastModifiedBy>Thought Works</cp:lastModifiedBy>
  <cp:revision>183</cp:revision>
  <dcterms:created xsi:type="dcterms:W3CDTF">2012-01-13T04:51:06Z</dcterms:created>
  <dcterms:modified xsi:type="dcterms:W3CDTF">2013-08-18T18:32:54Z</dcterms:modified>
</cp:coreProperties>
</file>

<file path=docProps/thumbnail.jpeg>
</file>